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Lst>
  <p:notesMasterIdLst>
    <p:notesMasterId r:id="rId59"/>
  </p:notesMasterIdLst>
  <p:sldIdLst>
    <p:sldId id="256" r:id="rId2"/>
    <p:sldId id="340"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96" r:id="rId17"/>
    <p:sldId id="297" r:id="rId18"/>
    <p:sldId id="298" r:id="rId19"/>
    <p:sldId id="299" r:id="rId20"/>
    <p:sldId id="302" r:id="rId21"/>
    <p:sldId id="301" r:id="rId22"/>
    <p:sldId id="300" r:id="rId23"/>
    <p:sldId id="303" r:id="rId24"/>
    <p:sldId id="304" r:id="rId25"/>
    <p:sldId id="305" r:id="rId26"/>
    <p:sldId id="321" r:id="rId27"/>
    <p:sldId id="271" r:id="rId28"/>
    <p:sldId id="306" r:id="rId29"/>
    <p:sldId id="309" r:id="rId30"/>
    <p:sldId id="310" r:id="rId31"/>
    <p:sldId id="308" r:id="rId32"/>
    <p:sldId id="311" r:id="rId33"/>
    <p:sldId id="307" r:id="rId34"/>
    <p:sldId id="313" r:id="rId35"/>
    <p:sldId id="312" r:id="rId36"/>
    <p:sldId id="315" r:id="rId37"/>
    <p:sldId id="317" r:id="rId38"/>
    <p:sldId id="318" r:id="rId39"/>
    <p:sldId id="319" r:id="rId40"/>
    <p:sldId id="320" r:id="rId41"/>
    <p:sldId id="322" r:id="rId42"/>
    <p:sldId id="323" r:id="rId43"/>
    <p:sldId id="324" r:id="rId44"/>
    <p:sldId id="325" r:id="rId45"/>
    <p:sldId id="326" r:id="rId46"/>
    <p:sldId id="327" r:id="rId47"/>
    <p:sldId id="328" r:id="rId48"/>
    <p:sldId id="329" r:id="rId49"/>
    <p:sldId id="330" r:id="rId50"/>
    <p:sldId id="331" r:id="rId51"/>
    <p:sldId id="334" r:id="rId52"/>
    <p:sldId id="332" r:id="rId53"/>
    <p:sldId id="336" r:id="rId54"/>
    <p:sldId id="335" r:id="rId55"/>
    <p:sldId id="337" r:id="rId56"/>
    <p:sldId id="339" r:id="rId57"/>
    <p:sldId id="33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3"/>
    <p:restoredTop sz="78559"/>
  </p:normalViewPr>
  <p:slideViewPr>
    <p:cSldViewPr snapToGrid="0" snapToObjects="1">
      <p:cViewPr varScale="1">
        <p:scale>
          <a:sx n="73" d="100"/>
          <a:sy n="73" d="100"/>
        </p:scale>
        <p:origin x="10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19010-E6AA-0842-809F-7C0DFEABBDB8}" type="datetimeFigureOut">
              <a:rPr lang="en-US" smtClean="0"/>
              <a:t>5/31/18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70A3B-2D3D-D548-B839-BF8B32F5CF5F}" type="slidenum">
              <a:rPr lang="en-US" smtClean="0"/>
              <a:t>‹#›</a:t>
            </a:fld>
            <a:endParaRPr lang="en-US"/>
          </a:p>
        </p:txBody>
      </p:sp>
    </p:spTree>
    <p:extLst>
      <p:ext uri="{BB962C8B-B14F-4D97-AF65-F5344CB8AC3E}">
        <p14:creationId xmlns:p14="http://schemas.microsoft.com/office/powerpoint/2010/main" val="3960720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70A3B-2D3D-D548-B839-BF8B32F5CF5F}" type="slidenum">
              <a:rPr lang="en-US" smtClean="0"/>
              <a:t>30</a:t>
            </a:fld>
            <a:endParaRPr lang="en-US"/>
          </a:p>
        </p:txBody>
      </p:sp>
    </p:spTree>
    <p:extLst>
      <p:ext uri="{BB962C8B-B14F-4D97-AF65-F5344CB8AC3E}">
        <p14:creationId xmlns:p14="http://schemas.microsoft.com/office/powerpoint/2010/main" val="369126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70A3B-2D3D-D548-B839-BF8B32F5CF5F}" type="slidenum">
              <a:rPr lang="en-US" smtClean="0"/>
              <a:t>33</a:t>
            </a:fld>
            <a:endParaRPr lang="en-US"/>
          </a:p>
        </p:txBody>
      </p:sp>
    </p:spTree>
    <p:extLst>
      <p:ext uri="{BB962C8B-B14F-4D97-AF65-F5344CB8AC3E}">
        <p14:creationId xmlns:p14="http://schemas.microsoft.com/office/powerpoint/2010/main" val="16221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70A3B-2D3D-D548-B839-BF8B32F5CF5F}" type="slidenum">
              <a:rPr lang="en-US" smtClean="0"/>
              <a:t>54</a:t>
            </a:fld>
            <a:endParaRPr lang="en-US"/>
          </a:p>
        </p:txBody>
      </p:sp>
    </p:spTree>
    <p:extLst>
      <p:ext uri="{BB962C8B-B14F-4D97-AF65-F5344CB8AC3E}">
        <p14:creationId xmlns:p14="http://schemas.microsoft.com/office/powerpoint/2010/main" val="303917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2260312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271288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F7628D-536C-2B49-BC3C-1F3D789D320F}"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516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377560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1446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116988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240619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55546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097496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51FB4-259F-4448-9918-BE904A431F79}"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94434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B51FB4-259F-4448-9918-BE904A431F79}"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90681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B51FB4-259F-4448-9918-BE904A431F79}" type="datetimeFigureOut">
              <a:rPr lang="en-US" smtClean="0"/>
              <a:t>5/31/18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362220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B51FB4-259F-4448-9918-BE904A431F79}" type="datetimeFigureOut">
              <a:rPr lang="en-US" smtClean="0"/>
              <a:t>5/31/18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2030152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51FB4-259F-4448-9918-BE904A431F79}" type="datetimeFigureOut">
              <a:rPr lang="en-US" smtClean="0"/>
              <a:t>5/31/18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24353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135007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51FB4-259F-4448-9918-BE904A431F79}"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AF7628D-536C-2B49-BC3C-1F3D789D320F}" type="slidenum">
              <a:rPr lang="en-US" smtClean="0"/>
              <a:t>‹#›</a:t>
            </a:fld>
            <a:endParaRPr lang="en-US"/>
          </a:p>
        </p:txBody>
      </p:sp>
    </p:spTree>
    <p:extLst>
      <p:ext uri="{BB962C8B-B14F-4D97-AF65-F5344CB8AC3E}">
        <p14:creationId xmlns:p14="http://schemas.microsoft.com/office/powerpoint/2010/main" val="75027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AB51FB4-259F-4448-9918-BE904A431F79}" type="datetimeFigureOut">
              <a:rPr lang="en-US" smtClean="0"/>
              <a:t>5/31/18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AF7628D-536C-2B49-BC3C-1F3D789D320F}" type="slidenum">
              <a:rPr lang="en-US" smtClean="0"/>
              <a:t>‹#›</a:t>
            </a:fld>
            <a:endParaRPr lang="en-US"/>
          </a:p>
        </p:txBody>
      </p:sp>
    </p:spTree>
    <p:extLst>
      <p:ext uri="{BB962C8B-B14F-4D97-AF65-F5344CB8AC3E}">
        <p14:creationId xmlns:p14="http://schemas.microsoft.com/office/powerpoint/2010/main" val="374635233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4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4E52-7974-C042-8006-BACE27E0C797}"/>
              </a:ext>
            </a:extLst>
          </p:cNvPr>
          <p:cNvSpPr>
            <a:spLocks noGrp="1"/>
          </p:cNvSpPr>
          <p:nvPr>
            <p:ph type="ctrTitle"/>
          </p:nvPr>
        </p:nvSpPr>
        <p:spPr/>
        <p:txBody>
          <a:bodyPr/>
          <a:lstStyle/>
          <a:p>
            <a:r>
              <a:rPr lang="en-US" dirty="0"/>
              <a:t>Non-parametric Statistics</a:t>
            </a:r>
          </a:p>
        </p:txBody>
      </p:sp>
      <p:sp>
        <p:nvSpPr>
          <p:cNvPr id="3" name="Subtitle 2">
            <a:extLst>
              <a:ext uri="{FF2B5EF4-FFF2-40B4-BE49-F238E27FC236}">
                <a16:creationId xmlns:a16="http://schemas.microsoft.com/office/drawing/2014/main" id="{DE2D9A77-8B3B-AC44-9793-A4F3A0E178BC}"/>
              </a:ext>
            </a:extLst>
          </p:cNvPr>
          <p:cNvSpPr>
            <a:spLocks noGrp="1"/>
          </p:cNvSpPr>
          <p:nvPr>
            <p:ph type="subTitle" idx="1"/>
          </p:nvPr>
        </p:nvSpPr>
        <p:spPr/>
        <p:txBody>
          <a:bodyPr/>
          <a:lstStyle/>
          <a:p>
            <a:r>
              <a:rPr lang="en-US" dirty="0"/>
              <a:t>RADI 5007 , Spring 2018</a:t>
            </a:r>
          </a:p>
          <a:p>
            <a:r>
              <a:rPr lang="en-US" dirty="0"/>
              <a:t>Tom Vanasse</a:t>
            </a:r>
          </a:p>
        </p:txBody>
      </p:sp>
    </p:spTree>
    <p:extLst>
      <p:ext uri="{BB962C8B-B14F-4D97-AF65-F5344CB8AC3E}">
        <p14:creationId xmlns:p14="http://schemas.microsoft.com/office/powerpoint/2010/main" val="58669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F7CA-AE68-E340-A8B5-4A93E744CC51}"/>
              </a:ext>
            </a:extLst>
          </p:cNvPr>
          <p:cNvSpPr>
            <a:spLocks noGrp="1"/>
          </p:cNvSpPr>
          <p:nvPr>
            <p:ph type="title"/>
          </p:nvPr>
        </p:nvSpPr>
        <p:spPr/>
        <p:txBody>
          <a:bodyPr>
            <a:normAutofit/>
          </a:bodyPr>
          <a:lstStyle/>
          <a:p>
            <a:r>
              <a:rPr lang="en-US" sz="4000" dirty="0"/>
              <a:t>Ratio Data</a:t>
            </a:r>
          </a:p>
        </p:txBody>
      </p:sp>
      <p:sp>
        <p:nvSpPr>
          <p:cNvPr id="3" name="Content Placeholder 2">
            <a:extLst>
              <a:ext uri="{FF2B5EF4-FFF2-40B4-BE49-F238E27FC236}">
                <a16:creationId xmlns:a16="http://schemas.microsoft.com/office/drawing/2014/main" id="{946E7D92-9C02-9745-9743-741992D71ED8}"/>
              </a:ext>
            </a:extLst>
          </p:cNvPr>
          <p:cNvSpPr>
            <a:spLocks noGrp="1"/>
          </p:cNvSpPr>
          <p:nvPr>
            <p:ph idx="1"/>
          </p:nvPr>
        </p:nvSpPr>
        <p:spPr/>
        <p:txBody>
          <a:bodyPr/>
          <a:lstStyle/>
          <a:p>
            <a:pPr marL="0" indent="0">
              <a:buNone/>
            </a:pPr>
            <a:r>
              <a:rPr lang="en-US" sz="3000" dirty="0"/>
              <a:t>– ordered, constant scale, natural zero</a:t>
            </a:r>
          </a:p>
          <a:p>
            <a:pPr marL="0" indent="0">
              <a:buNone/>
            </a:pPr>
            <a:r>
              <a:rPr lang="en-US" sz="3000" dirty="0"/>
              <a:t>– e.g., height, weight, age, length</a:t>
            </a:r>
          </a:p>
          <a:p>
            <a:endParaRPr lang="en-US" dirty="0"/>
          </a:p>
        </p:txBody>
      </p:sp>
    </p:spTree>
    <p:extLst>
      <p:ext uri="{BB962C8B-B14F-4D97-AF65-F5344CB8AC3E}">
        <p14:creationId xmlns:p14="http://schemas.microsoft.com/office/powerpoint/2010/main" val="47937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275D-211D-E644-BA12-D7BE3FFB472D}"/>
              </a:ext>
            </a:extLst>
          </p:cNvPr>
          <p:cNvSpPr>
            <a:spLocks noGrp="1"/>
          </p:cNvSpPr>
          <p:nvPr>
            <p:ph type="title"/>
          </p:nvPr>
        </p:nvSpPr>
        <p:spPr/>
        <p:txBody>
          <a:bodyPr>
            <a:normAutofit/>
          </a:bodyPr>
          <a:lstStyle/>
          <a:p>
            <a:r>
              <a:rPr lang="en-US" sz="4000" dirty="0"/>
              <a:t>Ordinal Data</a:t>
            </a:r>
          </a:p>
        </p:txBody>
      </p:sp>
      <p:sp>
        <p:nvSpPr>
          <p:cNvPr id="3" name="Content Placeholder 2">
            <a:extLst>
              <a:ext uri="{FF2B5EF4-FFF2-40B4-BE49-F238E27FC236}">
                <a16:creationId xmlns:a16="http://schemas.microsoft.com/office/drawing/2014/main" id="{D8613491-4F69-D841-AA00-F5180C8DB9E9}"/>
              </a:ext>
            </a:extLst>
          </p:cNvPr>
          <p:cNvSpPr>
            <a:spLocks noGrp="1"/>
          </p:cNvSpPr>
          <p:nvPr>
            <p:ph idx="1"/>
          </p:nvPr>
        </p:nvSpPr>
        <p:spPr/>
        <p:txBody>
          <a:bodyPr>
            <a:normAutofit/>
          </a:bodyPr>
          <a:lstStyle/>
          <a:p>
            <a:pPr marL="0" indent="0">
              <a:buNone/>
            </a:pPr>
            <a:r>
              <a:rPr lang="en-US" sz="3000" dirty="0"/>
              <a:t>ordered but differences between values are not important</a:t>
            </a:r>
          </a:p>
          <a:p>
            <a:pPr marL="0" indent="0">
              <a:buNone/>
            </a:pPr>
            <a:r>
              <a:rPr lang="en-US" sz="3000" dirty="0"/>
              <a:t>– e.g., political parties on left to right spectrum given labels 0, 1, 2</a:t>
            </a:r>
          </a:p>
          <a:p>
            <a:pPr marL="0" indent="0">
              <a:buNone/>
            </a:pPr>
            <a:r>
              <a:rPr lang="en-US" sz="3000" dirty="0"/>
              <a:t>– e.g., Likert scales, rank on a scale of 1 to 5 your degree of satisfaction</a:t>
            </a:r>
          </a:p>
          <a:p>
            <a:pPr marL="0" indent="0">
              <a:buNone/>
            </a:pPr>
            <a:r>
              <a:rPr lang="en-US" sz="3000" dirty="0"/>
              <a:t>– e.g., restaurant or movie ratings</a:t>
            </a:r>
          </a:p>
          <a:p>
            <a:endParaRPr lang="en-US" sz="3000" dirty="0"/>
          </a:p>
        </p:txBody>
      </p:sp>
    </p:spTree>
    <p:extLst>
      <p:ext uri="{BB962C8B-B14F-4D97-AF65-F5344CB8AC3E}">
        <p14:creationId xmlns:p14="http://schemas.microsoft.com/office/powerpoint/2010/main" val="276443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2FDD-19FB-A74D-9068-56DC0C2D7973}"/>
              </a:ext>
            </a:extLst>
          </p:cNvPr>
          <p:cNvSpPr>
            <a:spLocks noGrp="1"/>
          </p:cNvSpPr>
          <p:nvPr>
            <p:ph type="title"/>
          </p:nvPr>
        </p:nvSpPr>
        <p:spPr/>
        <p:txBody>
          <a:bodyPr>
            <a:normAutofit/>
          </a:bodyPr>
          <a:lstStyle/>
          <a:p>
            <a:r>
              <a:rPr lang="en-US" sz="4000" dirty="0"/>
              <a:t>Nominal Data</a:t>
            </a:r>
          </a:p>
        </p:txBody>
      </p:sp>
      <p:sp>
        <p:nvSpPr>
          <p:cNvPr id="3" name="Content Placeholder 2">
            <a:extLst>
              <a:ext uri="{FF2B5EF4-FFF2-40B4-BE49-F238E27FC236}">
                <a16:creationId xmlns:a16="http://schemas.microsoft.com/office/drawing/2014/main" id="{EA838DE7-89E9-BE45-ADA3-F4CE7565A30E}"/>
              </a:ext>
            </a:extLst>
          </p:cNvPr>
          <p:cNvSpPr>
            <a:spLocks noGrp="1"/>
          </p:cNvSpPr>
          <p:nvPr>
            <p:ph idx="1"/>
          </p:nvPr>
        </p:nvSpPr>
        <p:spPr/>
        <p:txBody>
          <a:bodyPr>
            <a:noAutofit/>
          </a:bodyPr>
          <a:lstStyle/>
          <a:p>
            <a:pPr marL="0" indent="0">
              <a:buNone/>
            </a:pPr>
            <a:r>
              <a:rPr lang="en-US" sz="3000" dirty="0"/>
              <a:t>– classification data, e.g. m/f</a:t>
            </a:r>
          </a:p>
          <a:p>
            <a:pPr marL="0" indent="0">
              <a:buNone/>
            </a:pPr>
            <a:r>
              <a:rPr lang="en-US" sz="3000" dirty="0"/>
              <a:t>– no ordering, e.g. it makes no sense to state that M &gt; F</a:t>
            </a:r>
          </a:p>
          <a:p>
            <a:pPr marL="0" indent="0">
              <a:buNone/>
            </a:pPr>
            <a:r>
              <a:rPr lang="en-US" sz="3000" dirty="0"/>
              <a:t>– arbitrary labels, e.g., m/f, 0/1, etc.</a:t>
            </a:r>
          </a:p>
          <a:p>
            <a:pPr marL="0" indent="0">
              <a:buNone/>
            </a:pPr>
            <a:r>
              <a:rPr lang="en-US" sz="3000" dirty="0"/>
              <a:t>- You are only allowed to examine if a nominal scale datum is equal to some particular value or to count the number of occurrences of each value.</a:t>
            </a:r>
          </a:p>
          <a:p>
            <a:pPr marL="0" indent="0">
              <a:buNone/>
            </a:pPr>
            <a:endParaRPr lang="en-US" sz="3000" dirty="0"/>
          </a:p>
          <a:p>
            <a:endParaRPr lang="en-US" sz="3000" dirty="0"/>
          </a:p>
        </p:txBody>
      </p:sp>
    </p:spTree>
    <p:extLst>
      <p:ext uri="{BB962C8B-B14F-4D97-AF65-F5344CB8AC3E}">
        <p14:creationId xmlns:p14="http://schemas.microsoft.com/office/powerpoint/2010/main" val="3185361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AB94F2-A47A-7746-8F02-5D1DC95D8671}"/>
              </a:ext>
            </a:extLst>
          </p:cNvPr>
          <p:cNvPicPr>
            <a:picLocks noGrp="1" noChangeAspect="1"/>
          </p:cNvPicPr>
          <p:nvPr>
            <p:ph idx="1"/>
          </p:nvPr>
        </p:nvPicPr>
        <p:blipFill>
          <a:blip r:embed="rId2"/>
          <a:stretch>
            <a:fillRect/>
          </a:stretch>
        </p:blipFill>
        <p:spPr>
          <a:xfrm>
            <a:off x="3042229" y="1149928"/>
            <a:ext cx="8212169" cy="4983595"/>
          </a:xfrm>
        </p:spPr>
      </p:pic>
    </p:spTree>
    <p:extLst>
      <p:ext uri="{BB962C8B-B14F-4D97-AF65-F5344CB8AC3E}">
        <p14:creationId xmlns:p14="http://schemas.microsoft.com/office/powerpoint/2010/main" val="189782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EC09-BAC7-0C49-83D0-B6A4F0E3B6A8}"/>
              </a:ext>
            </a:extLst>
          </p:cNvPr>
          <p:cNvSpPr>
            <a:spLocks noGrp="1"/>
          </p:cNvSpPr>
          <p:nvPr>
            <p:ph type="title"/>
          </p:nvPr>
        </p:nvSpPr>
        <p:spPr/>
        <p:txBody>
          <a:bodyPr>
            <a:normAutofit/>
          </a:bodyPr>
          <a:lstStyle/>
          <a:p>
            <a:r>
              <a:rPr lang="en-US" sz="4000" dirty="0"/>
              <a:t>Assumptions of Parametric Statistics</a:t>
            </a:r>
          </a:p>
        </p:txBody>
      </p:sp>
      <p:sp>
        <p:nvSpPr>
          <p:cNvPr id="3" name="Content Placeholder 2">
            <a:extLst>
              <a:ext uri="{FF2B5EF4-FFF2-40B4-BE49-F238E27FC236}">
                <a16:creationId xmlns:a16="http://schemas.microsoft.com/office/drawing/2014/main" id="{6BD825B5-AF7D-C94F-8D65-4F7110C4411B}"/>
              </a:ext>
            </a:extLst>
          </p:cNvPr>
          <p:cNvSpPr>
            <a:spLocks noGrp="1"/>
          </p:cNvSpPr>
          <p:nvPr>
            <p:ph idx="1"/>
          </p:nvPr>
        </p:nvSpPr>
        <p:spPr/>
        <p:txBody>
          <a:bodyPr>
            <a:normAutofit/>
          </a:bodyPr>
          <a:lstStyle/>
          <a:p>
            <a:pPr marL="0" indent="0">
              <a:buNone/>
            </a:pPr>
            <a:r>
              <a:rPr lang="en-US" sz="3000" dirty="0"/>
              <a:t>- Data are continuous</a:t>
            </a:r>
          </a:p>
          <a:p>
            <a:pPr marL="0" indent="0">
              <a:buNone/>
            </a:pPr>
            <a:r>
              <a:rPr lang="en-US" sz="3000" dirty="0"/>
              <a:t>- Data are normally distributed</a:t>
            </a:r>
          </a:p>
          <a:p>
            <a:pPr marL="0" indent="0">
              <a:buNone/>
            </a:pPr>
            <a:r>
              <a:rPr lang="en-US" sz="3000" dirty="0"/>
              <a:t>- When these conditions do not apply we have to find other, </a:t>
            </a:r>
            <a:r>
              <a:rPr lang="en-US" sz="3000" b="1" dirty="0"/>
              <a:t>non-parametric</a:t>
            </a:r>
            <a:r>
              <a:rPr lang="en-US" sz="3000" dirty="0"/>
              <a:t> testing methods</a:t>
            </a:r>
          </a:p>
          <a:p>
            <a:endParaRPr lang="en-US" sz="3000" dirty="0"/>
          </a:p>
        </p:txBody>
      </p:sp>
    </p:spTree>
    <p:extLst>
      <p:ext uri="{BB962C8B-B14F-4D97-AF65-F5344CB8AC3E}">
        <p14:creationId xmlns:p14="http://schemas.microsoft.com/office/powerpoint/2010/main" val="2635587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FD4C-5196-2842-B15A-366252D7C019}"/>
              </a:ext>
            </a:extLst>
          </p:cNvPr>
          <p:cNvSpPr>
            <a:spLocks noGrp="1"/>
          </p:cNvSpPr>
          <p:nvPr>
            <p:ph type="title"/>
          </p:nvPr>
        </p:nvSpPr>
        <p:spPr/>
        <p:txBody>
          <a:bodyPr/>
          <a:lstStyle/>
          <a:p>
            <a:r>
              <a:rPr lang="en-US" dirty="0"/>
              <a:t>Spearman Rank Correlation</a:t>
            </a:r>
          </a:p>
        </p:txBody>
      </p:sp>
      <p:sp>
        <p:nvSpPr>
          <p:cNvPr id="3" name="Content Placeholder 2">
            <a:extLst>
              <a:ext uri="{FF2B5EF4-FFF2-40B4-BE49-F238E27FC236}">
                <a16:creationId xmlns:a16="http://schemas.microsoft.com/office/drawing/2014/main" id="{A825F959-31B3-8B43-9D22-6B198AB4A26B}"/>
              </a:ext>
            </a:extLst>
          </p:cNvPr>
          <p:cNvSpPr>
            <a:spLocks noGrp="1"/>
          </p:cNvSpPr>
          <p:nvPr>
            <p:ph idx="1"/>
          </p:nvPr>
        </p:nvSpPr>
        <p:spPr>
          <a:xfrm>
            <a:off x="2064327" y="2133600"/>
            <a:ext cx="9440285" cy="3777622"/>
          </a:xfrm>
        </p:spPr>
        <p:txBody>
          <a:bodyPr>
            <a:normAutofit/>
          </a:bodyPr>
          <a:lstStyle/>
          <a:p>
            <a:pPr marL="0" indent="0">
              <a:buNone/>
            </a:pPr>
            <a:r>
              <a:rPr lang="en-US" sz="3000" dirty="0"/>
              <a:t>- Spearman Rank Correlation Coefficient</a:t>
            </a:r>
          </a:p>
          <a:p>
            <a:pPr marL="0" indent="0">
              <a:buNone/>
            </a:pPr>
            <a:r>
              <a:rPr lang="en-US" sz="3000" dirty="0"/>
              <a:t>- Used to determine correlation when data is distributed normally along ordinal scales</a:t>
            </a:r>
          </a:p>
          <a:p>
            <a:pPr marL="0" indent="0">
              <a:buNone/>
            </a:pPr>
            <a:r>
              <a:rPr lang="en-US" sz="3000" dirty="0"/>
              <a:t>- Value of variables are ranked in ascending order, where d = differences in rank.</a:t>
            </a:r>
          </a:p>
          <a:p>
            <a:pPr marL="0" indent="0">
              <a:buNone/>
            </a:pPr>
            <a:r>
              <a:rPr lang="en-US" sz="3000" dirty="0"/>
              <a:t>- Equation similar to Pearson then applies:</a:t>
            </a:r>
          </a:p>
          <a:p>
            <a:endParaRPr lang="en-US" sz="3000" dirty="0"/>
          </a:p>
        </p:txBody>
      </p:sp>
    </p:spTree>
    <p:extLst>
      <p:ext uri="{BB962C8B-B14F-4D97-AF65-F5344CB8AC3E}">
        <p14:creationId xmlns:p14="http://schemas.microsoft.com/office/powerpoint/2010/main" val="1574350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E5DE-13F2-1C44-B0F9-98D9651EA510}"/>
              </a:ext>
            </a:extLst>
          </p:cNvPr>
          <p:cNvSpPr>
            <a:spLocks noGrp="1"/>
          </p:cNvSpPr>
          <p:nvPr>
            <p:ph type="title"/>
          </p:nvPr>
        </p:nvSpPr>
        <p:spPr>
          <a:xfrm>
            <a:off x="2231136" y="167858"/>
            <a:ext cx="7729728" cy="1188720"/>
          </a:xfrm>
        </p:spPr>
        <p:txBody>
          <a:bodyPr/>
          <a:lstStyle/>
          <a:p>
            <a:r>
              <a:rPr lang="en-US" dirty="0"/>
              <a:t>Example from last lecture…</a:t>
            </a:r>
          </a:p>
        </p:txBody>
      </p:sp>
      <p:pic>
        <p:nvPicPr>
          <p:cNvPr id="7" name="Content Placeholder 6">
            <a:extLst>
              <a:ext uri="{FF2B5EF4-FFF2-40B4-BE49-F238E27FC236}">
                <a16:creationId xmlns:a16="http://schemas.microsoft.com/office/drawing/2014/main" id="{A19A25D2-2033-9D46-9B1A-2CA6F6496495}"/>
              </a:ext>
            </a:extLst>
          </p:cNvPr>
          <p:cNvPicPr>
            <a:picLocks noGrp="1" noChangeAspect="1"/>
          </p:cNvPicPr>
          <p:nvPr>
            <p:ph idx="1"/>
          </p:nvPr>
        </p:nvPicPr>
        <p:blipFill>
          <a:blip r:embed="rId2"/>
          <a:stretch>
            <a:fillRect/>
          </a:stretch>
        </p:blipFill>
        <p:spPr>
          <a:xfrm>
            <a:off x="1724805" y="1802674"/>
            <a:ext cx="7459689" cy="4577807"/>
          </a:xfrm>
        </p:spPr>
      </p:pic>
      <p:pic>
        <p:nvPicPr>
          <p:cNvPr id="8" name="Picture 7">
            <a:extLst>
              <a:ext uri="{FF2B5EF4-FFF2-40B4-BE49-F238E27FC236}">
                <a16:creationId xmlns:a16="http://schemas.microsoft.com/office/drawing/2014/main" id="{CF0FCE26-D96D-4B41-B16C-7DC3FB12F655}"/>
              </a:ext>
            </a:extLst>
          </p:cNvPr>
          <p:cNvPicPr>
            <a:picLocks noChangeAspect="1"/>
          </p:cNvPicPr>
          <p:nvPr/>
        </p:nvPicPr>
        <p:blipFill>
          <a:blip r:embed="rId3"/>
          <a:stretch>
            <a:fillRect/>
          </a:stretch>
        </p:blipFill>
        <p:spPr>
          <a:xfrm>
            <a:off x="9960864" y="2879453"/>
            <a:ext cx="1282700" cy="393700"/>
          </a:xfrm>
          <a:prstGeom prst="rect">
            <a:avLst/>
          </a:prstGeom>
        </p:spPr>
      </p:pic>
      <p:pic>
        <p:nvPicPr>
          <p:cNvPr id="9" name="Picture 8">
            <a:extLst>
              <a:ext uri="{FF2B5EF4-FFF2-40B4-BE49-F238E27FC236}">
                <a16:creationId xmlns:a16="http://schemas.microsoft.com/office/drawing/2014/main" id="{4AB735DC-2B69-B44B-8178-22D29B169475}"/>
              </a:ext>
            </a:extLst>
          </p:cNvPr>
          <p:cNvPicPr>
            <a:picLocks noChangeAspect="1"/>
          </p:cNvPicPr>
          <p:nvPr/>
        </p:nvPicPr>
        <p:blipFill>
          <a:blip r:embed="rId4"/>
          <a:stretch>
            <a:fillRect/>
          </a:stretch>
        </p:blipFill>
        <p:spPr>
          <a:xfrm>
            <a:off x="9755777" y="3562713"/>
            <a:ext cx="1981200" cy="673100"/>
          </a:xfrm>
          <a:prstGeom prst="rect">
            <a:avLst/>
          </a:prstGeom>
        </p:spPr>
      </p:pic>
      <p:pic>
        <p:nvPicPr>
          <p:cNvPr id="10" name="Picture 9">
            <a:extLst>
              <a:ext uri="{FF2B5EF4-FFF2-40B4-BE49-F238E27FC236}">
                <a16:creationId xmlns:a16="http://schemas.microsoft.com/office/drawing/2014/main" id="{D33D62D6-4974-2D48-9E18-C37B1BC9B7F9}"/>
              </a:ext>
            </a:extLst>
          </p:cNvPr>
          <p:cNvPicPr>
            <a:picLocks noChangeAspect="1"/>
          </p:cNvPicPr>
          <p:nvPr/>
        </p:nvPicPr>
        <p:blipFill>
          <a:blip r:embed="rId5"/>
          <a:stretch>
            <a:fillRect/>
          </a:stretch>
        </p:blipFill>
        <p:spPr>
          <a:xfrm>
            <a:off x="9698627" y="4484878"/>
            <a:ext cx="2095500" cy="622300"/>
          </a:xfrm>
          <a:prstGeom prst="rect">
            <a:avLst/>
          </a:prstGeom>
        </p:spPr>
      </p:pic>
      <p:sp>
        <p:nvSpPr>
          <p:cNvPr id="11" name="TextBox 10">
            <a:extLst>
              <a:ext uri="{FF2B5EF4-FFF2-40B4-BE49-F238E27FC236}">
                <a16:creationId xmlns:a16="http://schemas.microsoft.com/office/drawing/2014/main" id="{513A2989-138D-DB4E-9897-7E97A6F7BD8F}"/>
              </a:ext>
            </a:extLst>
          </p:cNvPr>
          <p:cNvSpPr txBox="1"/>
          <p:nvPr/>
        </p:nvSpPr>
        <p:spPr>
          <a:xfrm>
            <a:off x="10311001" y="5603966"/>
            <a:ext cx="870751" cy="369332"/>
          </a:xfrm>
          <a:prstGeom prst="rect">
            <a:avLst/>
          </a:prstGeom>
          <a:noFill/>
        </p:spPr>
        <p:txBody>
          <a:bodyPr wrap="none" rtlCol="0">
            <a:spAutoFit/>
          </a:bodyPr>
          <a:lstStyle/>
          <a:p>
            <a:r>
              <a:rPr lang="en-US" dirty="0"/>
              <a:t>−0.175</a:t>
            </a:r>
          </a:p>
        </p:txBody>
      </p:sp>
    </p:spTree>
    <p:extLst>
      <p:ext uri="{BB962C8B-B14F-4D97-AF65-F5344CB8AC3E}">
        <p14:creationId xmlns:p14="http://schemas.microsoft.com/office/powerpoint/2010/main" val="279469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852526-0C52-EA4C-8461-8A06F031FB7E}"/>
              </a:ext>
            </a:extLst>
          </p:cNvPr>
          <p:cNvSpPr>
            <a:spLocks noGrp="1"/>
          </p:cNvSpPr>
          <p:nvPr>
            <p:ph type="title"/>
          </p:nvPr>
        </p:nvSpPr>
        <p:spPr/>
        <p:txBody>
          <a:bodyPr>
            <a:normAutofit/>
          </a:bodyPr>
          <a:lstStyle/>
          <a:p>
            <a:r>
              <a:rPr lang="en-US" sz="4000" dirty="0"/>
              <a:t>Critical Value</a:t>
            </a:r>
          </a:p>
        </p:txBody>
      </p:sp>
      <p:pic>
        <p:nvPicPr>
          <p:cNvPr id="5" name="Content Placeholder 4">
            <a:extLst>
              <a:ext uri="{FF2B5EF4-FFF2-40B4-BE49-F238E27FC236}">
                <a16:creationId xmlns:a16="http://schemas.microsoft.com/office/drawing/2014/main" id="{89552B30-ECC4-D649-8D96-12AC291DDABF}"/>
              </a:ext>
            </a:extLst>
          </p:cNvPr>
          <p:cNvPicPr>
            <a:picLocks noGrp="1" noChangeAspect="1"/>
          </p:cNvPicPr>
          <p:nvPr>
            <p:ph idx="1"/>
          </p:nvPr>
        </p:nvPicPr>
        <p:blipFill>
          <a:blip r:embed="rId2"/>
          <a:stretch>
            <a:fillRect/>
          </a:stretch>
        </p:blipFill>
        <p:spPr>
          <a:xfrm>
            <a:off x="7238567" y="446088"/>
            <a:ext cx="4310702" cy="6294606"/>
          </a:xfrm>
        </p:spPr>
      </p:pic>
      <p:sp>
        <p:nvSpPr>
          <p:cNvPr id="2" name="TextBox 1">
            <a:extLst>
              <a:ext uri="{FF2B5EF4-FFF2-40B4-BE49-F238E27FC236}">
                <a16:creationId xmlns:a16="http://schemas.microsoft.com/office/drawing/2014/main" id="{3E2416F6-0158-E94D-8954-F4A3DFC755EA}"/>
              </a:ext>
            </a:extLst>
          </p:cNvPr>
          <p:cNvSpPr txBox="1"/>
          <p:nvPr/>
        </p:nvSpPr>
        <p:spPr>
          <a:xfrm>
            <a:off x="2764972" y="6096000"/>
            <a:ext cx="950901" cy="369332"/>
          </a:xfrm>
          <a:prstGeom prst="rect">
            <a:avLst/>
          </a:prstGeom>
          <a:noFill/>
        </p:spPr>
        <p:txBody>
          <a:bodyPr wrap="none" rtlCol="0">
            <a:spAutoFit/>
          </a:bodyPr>
          <a:lstStyle/>
          <a:p>
            <a:r>
              <a:rPr lang="en-US" dirty="0"/>
              <a:t>Line 10</a:t>
            </a:r>
          </a:p>
        </p:txBody>
      </p:sp>
    </p:spTree>
    <p:extLst>
      <p:ext uri="{BB962C8B-B14F-4D97-AF65-F5344CB8AC3E}">
        <p14:creationId xmlns:p14="http://schemas.microsoft.com/office/powerpoint/2010/main" val="789597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502287-A770-0045-9AD9-A8BD7868E02D}"/>
              </a:ext>
            </a:extLst>
          </p:cNvPr>
          <p:cNvSpPr>
            <a:spLocks noGrp="1"/>
          </p:cNvSpPr>
          <p:nvPr>
            <p:ph type="title"/>
          </p:nvPr>
        </p:nvSpPr>
        <p:spPr/>
        <p:txBody>
          <a:bodyPr>
            <a:normAutofit/>
          </a:bodyPr>
          <a:lstStyle/>
          <a:p>
            <a:r>
              <a:rPr lang="en-US" sz="4000" dirty="0"/>
              <a:t>Contingency Tables</a:t>
            </a:r>
          </a:p>
        </p:txBody>
      </p:sp>
      <p:sp>
        <p:nvSpPr>
          <p:cNvPr id="6" name="Content Placeholder 5">
            <a:extLst>
              <a:ext uri="{FF2B5EF4-FFF2-40B4-BE49-F238E27FC236}">
                <a16:creationId xmlns:a16="http://schemas.microsoft.com/office/drawing/2014/main" id="{9FFCD815-3EA0-1241-881E-6283EE0DB931}"/>
              </a:ext>
            </a:extLst>
          </p:cNvPr>
          <p:cNvSpPr>
            <a:spLocks noGrp="1"/>
          </p:cNvSpPr>
          <p:nvPr>
            <p:ph idx="1"/>
          </p:nvPr>
        </p:nvSpPr>
        <p:spPr/>
        <p:txBody>
          <a:bodyPr>
            <a:noAutofit/>
          </a:bodyPr>
          <a:lstStyle/>
          <a:p>
            <a:pPr marL="0" indent="0">
              <a:buNone/>
            </a:pPr>
            <a:r>
              <a:rPr lang="en-US" sz="3000" dirty="0"/>
              <a:t>- Used when looking at the relationship between two nominal or ordinal variables.</a:t>
            </a:r>
          </a:p>
          <a:p>
            <a:pPr marL="0" indent="0">
              <a:buNone/>
            </a:pPr>
            <a:r>
              <a:rPr lang="en-US" sz="3000" dirty="0"/>
              <a:t>- Also used with interval or ratio variables if the interval or ratio variables are broken into categories and the categories are used as nominal or ordinal variables.</a:t>
            </a:r>
          </a:p>
          <a:p>
            <a:pPr marL="0" indent="0">
              <a:buNone/>
            </a:pPr>
            <a:r>
              <a:rPr lang="en-US" sz="3000" dirty="0"/>
              <a:t>– Example: a new group of variables that categorizes height as short, average, or tall.</a:t>
            </a:r>
          </a:p>
          <a:p>
            <a:endParaRPr lang="en-US" sz="3000" dirty="0"/>
          </a:p>
        </p:txBody>
      </p:sp>
    </p:spTree>
    <p:extLst>
      <p:ext uri="{BB962C8B-B14F-4D97-AF65-F5344CB8AC3E}">
        <p14:creationId xmlns:p14="http://schemas.microsoft.com/office/powerpoint/2010/main" val="333102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684F8A-4998-924A-96A9-8401AE8EC77B}"/>
              </a:ext>
            </a:extLst>
          </p:cNvPr>
          <p:cNvPicPr>
            <a:picLocks noGrp="1" noChangeAspect="1"/>
          </p:cNvPicPr>
          <p:nvPr>
            <p:ph idx="1"/>
          </p:nvPr>
        </p:nvPicPr>
        <p:blipFill>
          <a:blip r:embed="rId2"/>
          <a:stretch>
            <a:fillRect/>
          </a:stretch>
        </p:blipFill>
        <p:spPr>
          <a:xfrm>
            <a:off x="1691311" y="1920499"/>
            <a:ext cx="9952786" cy="3896048"/>
          </a:xfrm>
        </p:spPr>
      </p:pic>
      <p:sp>
        <p:nvSpPr>
          <p:cNvPr id="6" name="Rectangle 5">
            <a:extLst>
              <a:ext uri="{FF2B5EF4-FFF2-40B4-BE49-F238E27FC236}">
                <a16:creationId xmlns:a16="http://schemas.microsoft.com/office/drawing/2014/main" id="{780B7C6E-219F-9946-81E5-644644DCF070}"/>
              </a:ext>
            </a:extLst>
          </p:cNvPr>
          <p:cNvSpPr/>
          <p:nvPr/>
        </p:nvSpPr>
        <p:spPr>
          <a:xfrm>
            <a:off x="3975986" y="5925541"/>
            <a:ext cx="5634876" cy="369332"/>
          </a:xfrm>
          <a:prstGeom prst="rect">
            <a:avLst/>
          </a:prstGeom>
        </p:spPr>
        <p:txBody>
          <a:bodyPr wrap="none">
            <a:spAutoFit/>
          </a:bodyPr>
          <a:lstStyle/>
          <a:p>
            <a:r>
              <a:rPr lang="en-US" dirty="0"/>
              <a:t>https://</a:t>
            </a:r>
            <a:r>
              <a:rPr lang="en-US" dirty="0" err="1"/>
              <a:t>en.wikipedia.org</a:t>
            </a:r>
            <a:r>
              <a:rPr lang="en-US" dirty="0"/>
              <a:t>/wiki/</a:t>
            </a:r>
            <a:r>
              <a:rPr lang="en-US" dirty="0" err="1"/>
              <a:t>Contingency_table</a:t>
            </a:r>
            <a:endParaRPr lang="en-US" dirty="0"/>
          </a:p>
        </p:txBody>
      </p:sp>
    </p:spTree>
    <p:extLst>
      <p:ext uri="{BB962C8B-B14F-4D97-AF65-F5344CB8AC3E}">
        <p14:creationId xmlns:p14="http://schemas.microsoft.com/office/powerpoint/2010/main" val="346485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5A6E-8B81-1044-881F-5C5F43C4DAAF}"/>
              </a:ext>
            </a:extLst>
          </p:cNvPr>
          <p:cNvSpPr>
            <a:spLocks noGrp="1"/>
          </p:cNvSpPr>
          <p:nvPr>
            <p:ph type="title"/>
          </p:nvPr>
        </p:nvSpPr>
        <p:spPr/>
        <p:txBody>
          <a:bodyPr/>
          <a:lstStyle/>
          <a:p>
            <a:r>
              <a:rPr lang="en-US" dirty="0"/>
              <a:t>Slides/Code</a:t>
            </a:r>
          </a:p>
        </p:txBody>
      </p:sp>
      <p:sp>
        <p:nvSpPr>
          <p:cNvPr id="3" name="Content Placeholder 2">
            <a:extLst>
              <a:ext uri="{FF2B5EF4-FFF2-40B4-BE49-F238E27FC236}">
                <a16:creationId xmlns:a16="http://schemas.microsoft.com/office/drawing/2014/main" id="{75C88E03-3D49-C241-A417-F80FC237168A}"/>
              </a:ext>
            </a:extLst>
          </p:cNvPr>
          <p:cNvSpPr>
            <a:spLocks noGrp="1"/>
          </p:cNvSpPr>
          <p:nvPr>
            <p:ph idx="1"/>
          </p:nvPr>
        </p:nvSpPr>
        <p:spPr>
          <a:xfrm>
            <a:off x="1635369" y="2133600"/>
            <a:ext cx="9869243" cy="3777622"/>
          </a:xfrm>
        </p:spPr>
        <p:txBody>
          <a:bodyPr>
            <a:normAutofit/>
          </a:bodyPr>
          <a:lstStyle/>
          <a:p>
            <a:r>
              <a:rPr lang="en-US" sz="3000" dirty="0"/>
              <a:t>https://</a:t>
            </a:r>
            <a:r>
              <a:rPr lang="en-US" sz="3000" dirty="0" err="1"/>
              <a:t>github.com</a:t>
            </a:r>
            <a:r>
              <a:rPr lang="en-US" sz="3000" dirty="0"/>
              <a:t>/</a:t>
            </a:r>
            <a:r>
              <a:rPr lang="en-US" sz="3000" dirty="0" err="1"/>
              <a:t>tvanasse</a:t>
            </a:r>
            <a:r>
              <a:rPr lang="en-US" sz="3000" dirty="0"/>
              <a:t>/Class-Demo-6-30-18</a:t>
            </a:r>
          </a:p>
        </p:txBody>
      </p:sp>
    </p:spTree>
    <p:extLst>
      <p:ext uri="{BB962C8B-B14F-4D97-AF65-F5344CB8AC3E}">
        <p14:creationId xmlns:p14="http://schemas.microsoft.com/office/powerpoint/2010/main" val="218129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F885FB-28B3-924E-9D3D-33937D0F33CF}"/>
              </a:ext>
            </a:extLst>
          </p:cNvPr>
          <p:cNvSpPr>
            <a:spLocks noGrp="1"/>
          </p:cNvSpPr>
          <p:nvPr>
            <p:ph idx="1"/>
          </p:nvPr>
        </p:nvSpPr>
        <p:spPr>
          <a:xfrm>
            <a:off x="1270861" y="1534331"/>
            <a:ext cx="10233751" cy="5687879"/>
          </a:xfrm>
        </p:spPr>
        <p:txBody>
          <a:bodyPr>
            <a:normAutofit fontScale="92500" lnSpcReduction="10000"/>
          </a:bodyPr>
          <a:lstStyle/>
          <a:p>
            <a:pPr>
              <a:buFontTx/>
              <a:buChar char="-"/>
            </a:pPr>
            <a:r>
              <a:rPr lang="en-US" sz="3000" dirty="0"/>
              <a:t>Pearson's chi-squared test (</a:t>
            </a:r>
            <a:r>
              <a:rPr lang="el-GR" sz="3000" dirty="0"/>
              <a:t>χ2) </a:t>
            </a:r>
            <a:r>
              <a:rPr lang="en-US" sz="3000" dirty="0"/>
              <a:t>is a statistical test applied to sets of categorical data to evaluate how likely it is that any observed difference between the sets arose by chance.</a:t>
            </a:r>
          </a:p>
          <a:p>
            <a:pPr lvl="1">
              <a:buFontTx/>
              <a:buChar char="-"/>
            </a:pPr>
            <a:r>
              <a:rPr lang="en-US" sz="2800" dirty="0"/>
              <a:t>A </a:t>
            </a:r>
            <a:r>
              <a:rPr lang="en-US" sz="2800" b="1" dirty="0"/>
              <a:t>test of goodness of fit </a:t>
            </a:r>
            <a:r>
              <a:rPr lang="en-US" sz="2800" dirty="0"/>
              <a:t>establishes whether an observed frequency distribution differs from a theoretical distribution.</a:t>
            </a:r>
          </a:p>
          <a:p>
            <a:pPr lvl="1">
              <a:buFontTx/>
              <a:buChar char="-"/>
            </a:pPr>
            <a:r>
              <a:rPr lang="en-US" sz="2800" dirty="0"/>
              <a:t>A </a:t>
            </a:r>
            <a:r>
              <a:rPr lang="en-US" sz="2800" b="1" dirty="0"/>
              <a:t>test of homogeneity </a:t>
            </a:r>
            <a:r>
              <a:rPr lang="en-US" sz="2800" dirty="0"/>
              <a:t>compares the distribution of counts for two or more groups using the same categorical variable</a:t>
            </a:r>
          </a:p>
          <a:p>
            <a:pPr lvl="1">
              <a:buFontTx/>
              <a:buChar char="-"/>
            </a:pPr>
            <a:r>
              <a:rPr lang="en-US" sz="2800" dirty="0"/>
              <a:t>A </a:t>
            </a:r>
            <a:r>
              <a:rPr lang="en-US" sz="2800" b="1" dirty="0"/>
              <a:t>test of independence </a:t>
            </a:r>
            <a:r>
              <a:rPr lang="en-US" sz="2800" dirty="0"/>
              <a:t>assesses whether unpaired observations on two variables, expressed in a contingency table, are independent of each other </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104033CE-E344-2845-9305-746663C4C50F}"/>
                  </a:ext>
                </a:extLst>
              </p:cNvPr>
              <p:cNvSpPr>
                <a:spLocks noGrp="1"/>
              </p:cNvSpPr>
              <p:nvPr>
                <p:ph type="title"/>
              </p:nvPr>
            </p:nvSpPr>
            <p:spPr/>
            <p:txBody>
              <a:bodyPr>
                <a:normAutofit/>
              </a:bodyPr>
              <a:lstStyle/>
              <a:p>
                <a14:m>
                  <m:oMath xmlns:m="http://schemas.openxmlformats.org/officeDocument/2006/math">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𝜒</m:t>
                        </m:r>
                      </m:e>
                      <m:sup>
                        <m:r>
                          <a:rPr lang="en-US" sz="4000" i="1">
                            <a:latin typeface="Cambria Math" panose="02040503050406030204" pitchFamily="18" charset="0"/>
                            <a:ea typeface="Cambria Math" panose="02040503050406030204" pitchFamily="18" charset="0"/>
                          </a:rPr>
                          <m:t>2</m:t>
                        </m:r>
                      </m:sup>
                    </m:sSup>
                  </m:oMath>
                </a14:m>
                <a:r>
                  <a:rPr lang="en-US" sz="4000" dirty="0"/>
                  <a:t> Test</a:t>
                </a:r>
              </a:p>
            </p:txBody>
          </p:sp>
        </mc:Choice>
        <mc:Fallback xmlns="">
          <p:sp>
            <p:nvSpPr>
              <p:cNvPr id="4" name="Title 1">
                <a:extLst>
                  <a:ext uri="{FF2B5EF4-FFF2-40B4-BE49-F238E27FC236}">
                    <a16:creationId xmlns:a16="http://schemas.microsoft.com/office/drawing/2014/main" id="{104033CE-E344-2845-9305-746663C4C50F}"/>
                  </a:ext>
                </a:extLst>
              </p:cNvPr>
              <p:cNvSpPr>
                <a:spLocks noGrp="1" noRot="1" noChangeAspect="1" noMove="1" noResize="1" noEditPoints="1" noAdjustHandles="1" noChangeArrowheads="1" noChangeShapeType="1" noTextEdit="1"/>
              </p:cNvSpPr>
              <p:nvPr>
                <p:ph type="title"/>
              </p:nvPr>
            </p:nvSpPr>
            <p:spPr>
              <a:blipFill>
                <a:blip r:embed="rId2"/>
                <a:stretch>
                  <a:fillRect l="-997" t="-7843"/>
                </a:stretch>
              </a:blipFill>
            </p:spPr>
            <p:txBody>
              <a:bodyPr/>
              <a:lstStyle/>
              <a:p>
                <a:r>
                  <a:rPr lang="en-US">
                    <a:noFill/>
                  </a:rPr>
                  <a:t> </a:t>
                </a:r>
              </a:p>
            </p:txBody>
          </p:sp>
        </mc:Fallback>
      </mc:AlternateContent>
    </p:spTree>
    <p:extLst>
      <p:ext uri="{BB962C8B-B14F-4D97-AF65-F5344CB8AC3E}">
        <p14:creationId xmlns:p14="http://schemas.microsoft.com/office/powerpoint/2010/main" val="3759538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D99CD57-DB64-5042-AC89-1F2681FA7537}"/>
                  </a:ext>
                </a:extLst>
              </p:cNvPr>
              <p:cNvSpPr>
                <a:spLocks noGrp="1"/>
              </p:cNvSpPr>
              <p:nvPr>
                <p:ph type="title"/>
              </p:nvPr>
            </p:nvSpPr>
            <p:spPr/>
            <p:txBody>
              <a:bodyPr>
                <a:normAutofit/>
              </a:bodyPr>
              <a:lstStyle/>
              <a:p>
                <a14:m>
                  <m:oMath xmlns:m="http://schemas.openxmlformats.org/officeDocument/2006/math">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𝜒</m:t>
                        </m:r>
                      </m:e>
                      <m:sup>
                        <m:r>
                          <a:rPr lang="en-US" sz="4000" i="1">
                            <a:latin typeface="Cambria Math" panose="02040503050406030204" pitchFamily="18" charset="0"/>
                            <a:ea typeface="Cambria Math" panose="02040503050406030204" pitchFamily="18" charset="0"/>
                          </a:rPr>
                          <m:t>2</m:t>
                        </m:r>
                      </m:sup>
                    </m:sSup>
                  </m:oMath>
                </a14:m>
                <a:r>
                  <a:rPr lang="en-US" sz="4000" dirty="0"/>
                  <a:t> Distribution</a:t>
                </a:r>
              </a:p>
            </p:txBody>
          </p:sp>
        </mc:Choice>
        <mc:Fallback xmlns="">
          <p:sp>
            <p:nvSpPr>
              <p:cNvPr id="2" name="Title 1">
                <a:extLst>
                  <a:ext uri="{FF2B5EF4-FFF2-40B4-BE49-F238E27FC236}">
                    <a16:creationId xmlns:a16="http://schemas.microsoft.com/office/drawing/2014/main" id="{2D99CD57-DB64-5042-AC89-1F2681FA7537}"/>
                  </a:ext>
                </a:extLst>
              </p:cNvPr>
              <p:cNvSpPr>
                <a:spLocks noGrp="1" noRot="1" noChangeAspect="1" noMove="1" noResize="1" noEditPoints="1" noAdjustHandles="1" noChangeArrowheads="1" noChangeShapeType="1" noTextEdit="1"/>
              </p:cNvSpPr>
              <p:nvPr>
                <p:ph type="title"/>
              </p:nvPr>
            </p:nvSpPr>
            <p:spPr>
              <a:blipFill>
                <a:blip r:embed="rId2"/>
                <a:stretch>
                  <a:fillRect l="-997" t="-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8487-B071-5D45-87DD-A96AEEC1F8A1}"/>
                  </a:ext>
                </a:extLst>
              </p:cNvPr>
              <p:cNvSpPr>
                <a:spLocks noGrp="1"/>
              </p:cNvSpPr>
              <p:nvPr>
                <p:ph idx="1"/>
              </p:nvPr>
            </p:nvSpPr>
            <p:spPr>
              <a:xfrm>
                <a:off x="2589212" y="1627322"/>
                <a:ext cx="8915400" cy="4283900"/>
              </a:xfrm>
            </p:spPr>
            <p:txBody>
              <a:bodyPr>
                <a:normAutofit/>
              </a:bodyPr>
              <a:lstStyle/>
              <a:p>
                <a:pPr>
                  <a:buFontTx/>
                  <a:buChar char="-"/>
                </a:pP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𝑍</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 </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𝑍</m:t>
                        </m:r>
                      </m:e>
                      <m:sub>
                        <m:r>
                          <a:rPr lang="en-US" sz="3000" b="0" i="1" smtClean="0">
                            <a:latin typeface="Cambria Math" panose="02040503050406030204" pitchFamily="18" charset="0"/>
                          </a:rPr>
                          <m:t>2</m:t>
                        </m:r>
                      </m:sub>
                    </m:sSub>
                    <m:r>
                      <a:rPr lang="en-US" sz="3000" b="0" i="1" smtClean="0">
                        <a:latin typeface="Cambria Math" panose="02040503050406030204" pitchFamily="18" charset="0"/>
                      </a:rPr>
                      <m:t>,…, </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𝑍</m:t>
                        </m:r>
                      </m:e>
                      <m:sub>
                        <m:r>
                          <a:rPr lang="en-US" sz="3000" b="0" i="1" smtClean="0">
                            <a:latin typeface="Cambria Math" panose="02040503050406030204" pitchFamily="18" charset="0"/>
                          </a:rPr>
                          <m:t>𝑘</m:t>
                        </m:r>
                      </m:sub>
                    </m:sSub>
                  </m:oMath>
                </a14:m>
                <a:r>
                  <a:rPr lang="en-US" sz="3000" dirty="0"/>
                  <a:t> are independent, standard normal random variables, then the sum of their squares (Q):</a:t>
                </a:r>
              </a:p>
              <a:p>
                <a:pPr>
                  <a:buFontTx/>
                  <a:buChar char="-"/>
                </a:pPr>
                <a:endParaRPr lang="en-US" sz="3000" dirty="0"/>
              </a:p>
              <a:p>
                <a:pPr>
                  <a:buFontTx/>
                  <a:buChar char="-"/>
                </a:pPr>
                <a:endParaRPr lang="en-US" sz="3000" dirty="0"/>
              </a:p>
              <a:p>
                <a:pPr>
                  <a:buFontTx/>
                  <a:buChar char="-"/>
                </a:pPr>
                <a:r>
                  <a:rPr lang="en-US" sz="3000" dirty="0"/>
                  <a:t>is distributed according to the chi-squared distribution with k degrees of freedom. This is usually denoted as</a:t>
                </a:r>
              </a:p>
            </p:txBody>
          </p:sp>
        </mc:Choice>
        <mc:Fallback xmlns="">
          <p:sp>
            <p:nvSpPr>
              <p:cNvPr id="3" name="Content Placeholder 2">
                <a:extLst>
                  <a:ext uri="{FF2B5EF4-FFF2-40B4-BE49-F238E27FC236}">
                    <a16:creationId xmlns:a16="http://schemas.microsoft.com/office/drawing/2014/main" id="{A0C78487-B071-5D45-87DD-A96AEEC1F8A1}"/>
                  </a:ext>
                </a:extLst>
              </p:cNvPr>
              <p:cNvSpPr>
                <a:spLocks noGrp="1" noRot="1" noChangeAspect="1" noMove="1" noResize="1" noEditPoints="1" noAdjustHandles="1" noChangeArrowheads="1" noChangeShapeType="1" noTextEdit="1"/>
              </p:cNvSpPr>
              <p:nvPr>
                <p:ph idx="1"/>
              </p:nvPr>
            </p:nvSpPr>
            <p:spPr>
              <a:xfrm>
                <a:off x="2589212" y="1627322"/>
                <a:ext cx="8915400" cy="4283900"/>
              </a:xfrm>
              <a:blipFill>
                <a:blip r:embed="rId3"/>
                <a:stretch>
                  <a:fillRect l="-1709" t="-1479" b="-8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5CEE90E-5B3C-244D-BFB3-BE536B6F918C}"/>
              </a:ext>
            </a:extLst>
          </p:cNvPr>
          <p:cNvPicPr>
            <a:picLocks noChangeAspect="1"/>
          </p:cNvPicPr>
          <p:nvPr/>
        </p:nvPicPr>
        <p:blipFill>
          <a:blip r:embed="rId4"/>
          <a:stretch>
            <a:fillRect/>
          </a:stretch>
        </p:blipFill>
        <p:spPr>
          <a:xfrm>
            <a:off x="5612007" y="2908212"/>
            <a:ext cx="1961268" cy="1145691"/>
          </a:xfrm>
          <a:prstGeom prst="rect">
            <a:avLst/>
          </a:prstGeom>
        </p:spPr>
      </p:pic>
      <p:pic>
        <p:nvPicPr>
          <p:cNvPr id="5" name="Picture 4">
            <a:extLst>
              <a:ext uri="{FF2B5EF4-FFF2-40B4-BE49-F238E27FC236}">
                <a16:creationId xmlns:a16="http://schemas.microsoft.com/office/drawing/2014/main" id="{C95E76FC-CCE2-6A4B-8584-CA11D2F122AD}"/>
              </a:ext>
            </a:extLst>
          </p:cNvPr>
          <p:cNvPicPr>
            <a:picLocks noChangeAspect="1"/>
          </p:cNvPicPr>
          <p:nvPr/>
        </p:nvPicPr>
        <p:blipFill>
          <a:blip r:embed="rId5"/>
          <a:stretch>
            <a:fillRect/>
          </a:stretch>
        </p:blipFill>
        <p:spPr>
          <a:xfrm>
            <a:off x="4730849" y="5911222"/>
            <a:ext cx="3723584" cy="495255"/>
          </a:xfrm>
          <a:prstGeom prst="rect">
            <a:avLst/>
          </a:prstGeom>
        </p:spPr>
      </p:pic>
    </p:spTree>
    <p:extLst>
      <p:ext uri="{BB962C8B-B14F-4D97-AF65-F5344CB8AC3E}">
        <p14:creationId xmlns:p14="http://schemas.microsoft.com/office/powerpoint/2010/main" val="2327797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8CE079-AB6F-8B43-9F50-31535B41F82A}"/>
                  </a:ext>
                </a:extLst>
              </p:cNvPr>
              <p:cNvSpPr>
                <a:spLocks noGrp="1"/>
              </p:cNvSpPr>
              <p:nvPr>
                <p:ph type="title"/>
              </p:nvPr>
            </p:nvSpPr>
            <p:spPr>
              <a:xfrm>
                <a:off x="2592925" y="143663"/>
                <a:ext cx="8911687" cy="1280890"/>
              </a:xfrm>
            </p:spPr>
            <p:txBody>
              <a:bodyPr>
                <a:normAutofit/>
              </a:bodyPr>
              <a:lstStyle/>
              <a:p>
                <a:pPr algn="ctr"/>
                <a14:m>
                  <m:oMath xmlns:m="http://schemas.openxmlformats.org/officeDocument/2006/math">
                    <m:sSup>
                      <m:sSupPr>
                        <m:ctrlPr>
                          <a:rPr lang="en-US" sz="4000" b="0" i="1" smtClean="0">
                            <a:latin typeface="Cambria Math" panose="02040503050406030204" pitchFamily="18" charset="0"/>
                            <a:ea typeface="Cambria Math" panose="02040503050406030204" pitchFamily="18" charset="0"/>
                          </a:rPr>
                        </m:ctrlPr>
                      </m:sSupPr>
                      <m:e>
                        <m:r>
                          <a:rPr lang="en-US" sz="4000" i="1" smtClean="0">
                            <a:latin typeface="Cambria Math" panose="02040503050406030204" pitchFamily="18" charset="0"/>
                            <a:ea typeface="Cambria Math" panose="02040503050406030204" pitchFamily="18" charset="0"/>
                          </a:rPr>
                          <m:t>𝜒</m:t>
                        </m:r>
                      </m:e>
                      <m:sup>
                        <m:r>
                          <a:rPr lang="en-US" sz="4000" b="0" i="1" smtClean="0">
                            <a:latin typeface="Cambria Math" panose="02040503050406030204" pitchFamily="18" charset="0"/>
                            <a:ea typeface="Cambria Math" panose="02040503050406030204" pitchFamily="18" charset="0"/>
                          </a:rPr>
                          <m:t>2</m:t>
                        </m:r>
                      </m:sup>
                    </m:sSup>
                  </m:oMath>
                </a14:m>
                <a:r>
                  <a:rPr lang="en-US" sz="4000" dirty="0"/>
                  <a:t> Distribution</a:t>
                </a:r>
              </a:p>
            </p:txBody>
          </p:sp>
        </mc:Choice>
        <mc:Fallback xmlns="">
          <p:sp>
            <p:nvSpPr>
              <p:cNvPr id="2" name="Title 1">
                <a:extLst>
                  <a:ext uri="{FF2B5EF4-FFF2-40B4-BE49-F238E27FC236}">
                    <a16:creationId xmlns:a16="http://schemas.microsoft.com/office/drawing/2014/main" id="{458CE079-AB6F-8B43-9F50-31535B41F82A}"/>
                  </a:ext>
                </a:extLst>
              </p:cNvPr>
              <p:cNvSpPr>
                <a:spLocks noGrp="1" noRot="1" noChangeAspect="1" noMove="1" noResize="1" noEditPoints="1" noAdjustHandles="1" noChangeArrowheads="1" noChangeShapeType="1" noTextEdit="1"/>
              </p:cNvSpPr>
              <p:nvPr>
                <p:ph type="title"/>
              </p:nvPr>
            </p:nvSpPr>
            <p:spPr>
              <a:xfrm>
                <a:off x="2592925" y="143663"/>
                <a:ext cx="8911687" cy="1280890"/>
              </a:xfrm>
              <a:blipFill>
                <a:blip r:embed="rId2"/>
                <a:stretch>
                  <a:fillRect t="-78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38034E2-35FF-5248-AB52-F5710B14F348}"/>
              </a:ext>
            </a:extLst>
          </p:cNvPr>
          <p:cNvPicPr>
            <a:picLocks noChangeAspect="1"/>
          </p:cNvPicPr>
          <p:nvPr/>
        </p:nvPicPr>
        <p:blipFill>
          <a:blip r:embed="rId3"/>
          <a:stretch>
            <a:fillRect/>
          </a:stretch>
        </p:blipFill>
        <p:spPr>
          <a:xfrm>
            <a:off x="3852620" y="1422400"/>
            <a:ext cx="7848601" cy="5232401"/>
          </a:xfrm>
          <a:prstGeom prst="rect">
            <a:avLst/>
          </a:prstGeom>
        </p:spPr>
      </p:pic>
      <p:sp>
        <p:nvSpPr>
          <p:cNvPr id="5" name="TextBox 4">
            <a:extLst>
              <a:ext uri="{FF2B5EF4-FFF2-40B4-BE49-F238E27FC236}">
                <a16:creationId xmlns:a16="http://schemas.microsoft.com/office/drawing/2014/main" id="{A0C981EB-DBBB-0A48-8604-04FF4109F179}"/>
              </a:ext>
            </a:extLst>
          </p:cNvPr>
          <p:cNvSpPr txBox="1"/>
          <p:nvPr/>
        </p:nvSpPr>
        <p:spPr>
          <a:xfrm>
            <a:off x="6330347" y="1088177"/>
            <a:ext cx="2206053" cy="369332"/>
          </a:xfrm>
          <a:prstGeom prst="rect">
            <a:avLst/>
          </a:prstGeom>
          <a:noFill/>
        </p:spPr>
        <p:txBody>
          <a:bodyPr wrap="none" rtlCol="0">
            <a:spAutoFit/>
          </a:bodyPr>
          <a:lstStyle/>
          <a:p>
            <a:r>
              <a:rPr lang="en-US" b="1" dirty="0"/>
              <a:t>Probability density</a:t>
            </a:r>
          </a:p>
        </p:txBody>
      </p:sp>
      <p:sp>
        <p:nvSpPr>
          <p:cNvPr id="6" name="TextBox 5">
            <a:extLst>
              <a:ext uri="{FF2B5EF4-FFF2-40B4-BE49-F238E27FC236}">
                <a16:creationId xmlns:a16="http://schemas.microsoft.com/office/drawing/2014/main" id="{8F15CBF5-8117-5F40-A565-F9EDF381C4F0}"/>
              </a:ext>
            </a:extLst>
          </p:cNvPr>
          <p:cNvSpPr txBox="1"/>
          <p:nvPr/>
        </p:nvSpPr>
        <p:spPr>
          <a:xfrm>
            <a:off x="1219038" y="1872293"/>
            <a:ext cx="2747773" cy="830997"/>
          </a:xfrm>
          <a:prstGeom prst="rect">
            <a:avLst/>
          </a:prstGeom>
          <a:noFill/>
        </p:spPr>
        <p:txBody>
          <a:bodyPr wrap="square" rtlCol="0">
            <a:spAutoFit/>
          </a:bodyPr>
          <a:lstStyle/>
          <a:p>
            <a:r>
              <a:rPr lang="en-US" sz="2400" dirty="0"/>
              <a:t>k = degrees of freedom</a:t>
            </a:r>
          </a:p>
        </p:txBody>
      </p:sp>
    </p:spTree>
    <p:extLst>
      <p:ext uri="{BB962C8B-B14F-4D97-AF65-F5344CB8AC3E}">
        <p14:creationId xmlns:p14="http://schemas.microsoft.com/office/powerpoint/2010/main" val="971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350-6904-7F49-A961-9B27A36D65F9}"/>
              </a:ext>
            </a:extLst>
          </p:cNvPr>
          <p:cNvSpPr>
            <a:spLocks noGrp="1"/>
          </p:cNvSpPr>
          <p:nvPr>
            <p:ph type="title"/>
          </p:nvPr>
        </p:nvSpPr>
        <p:spPr/>
        <p:txBody>
          <a:bodyPr/>
          <a:lstStyle/>
          <a:p>
            <a:r>
              <a:rPr lang="en-US" dirty="0"/>
              <a:t>Calculating the test-statistic</a:t>
            </a:r>
          </a:p>
        </p:txBody>
      </p:sp>
      <p:pic>
        <p:nvPicPr>
          <p:cNvPr id="4" name="Picture 3">
            <a:extLst>
              <a:ext uri="{FF2B5EF4-FFF2-40B4-BE49-F238E27FC236}">
                <a16:creationId xmlns:a16="http://schemas.microsoft.com/office/drawing/2014/main" id="{A58CFD0F-6B11-B045-A75E-61A78802627F}"/>
              </a:ext>
            </a:extLst>
          </p:cNvPr>
          <p:cNvPicPr>
            <a:picLocks noChangeAspect="1"/>
          </p:cNvPicPr>
          <p:nvPr/>
        </p:nvPicPr>
        <p:blipFill rotWithShape="1">
          <a:blip r:embed="rId2"/>
          <a:srcRect r="51515"/>
          <a:stretch/>
        </p:blipFill>
        <p:spPr>
          <a:xfrm>
            <a:off x="5238427" y="2049842"/>
            <a:ext cx="3110451" cy="1024292"/>
          </a:xfrm>
          <a:prstGeom prst="rect">
            <a:avLst/>
          </a:prstGeom>
        </p:spPr>
      </p:pic>
      <p:pic>
        <p:nvPicPr>
          <p:cNvPr id="6" name="Picture 5">
            <a:extLst>
              <a:ext uri="{FF2B5EF4-FFF2-40B4-BE49-F238E27FC236}">
                <a16:creationId xmlns:a16="http://schemas.microsoft.com/office/drawing/2014/main" id="{BC148455-6A6C-8B44-A5A3-19295AA6CE5D}"/>
              </a:ext>
            </a:extLst>
          </p:cNvPr>
          <p:cNvPicPr>
            <a:picLocks noChangeAspect="1"/>
          </p:cNvPicPr>
          <p:nvPr/>
        </p:nvPicPr>
        <p:blipFill rotWithShape="1">
          <a:blip r:embed="rId3"/>
          <a:srcRect b="17467"/>
          <a:stretch/>
        </p:blipFill>
        <p:spPr>
          <a:xfrm>
            <a:off x="836907" y="3538336"/>
            <a:ext cx="11060624" cy="2041054"/>
          </a:xfrm>
          <a:prstGeom prst="rect">
            <a:avLst/>
          </a:prstGeom>
        </p:spPr>
      </p:pic>
      <p:sp>
        <p:nvSpPr>
          <p:cNvPr id="8" name="TextBox 7">
            <a:extLst>
              <a:ext uri="{FF2B5EF4-FFF2-40B4-BE49-F238E27FC236}">
                <a16:creationId xmlns:a16="http://schemas.microsoft.com/office/drawing/2014/main" id="{9BA55E44-8457-694B-A57B-8AEE4EBFEB62}"/>
              </a:ext>
            </a:extLst>
          </p:cNvPr>
          <p:cNvSpPr txBox="1"/>
          <p:nvPr/>
        </p:nvSpPr>
        <p:spPr>
          <a:xfrm>
            <a:off x="3502617" y="6488668"/>
            <a:ext cx="6159058" cy="369332"/>
          </a:xfrm>
          <a:prstGeom prst="rect">
            <a:avLst/>
          </a:prstGeom>
          <a:noFill/>
        </p:spPr>
        <p:txBody>
          <a:bodyPr wrap="none" rtlCol="0">
            <a:spAutoFit/>
          </a:bodyPr>
          <a:lstStyle/>
          <a:p>
            <a:r>
              <a:rPr lang="en-US" dirty="0"/>
              <a:t>https://</a:t>
            </a:r>
            <a:r>
              <a:rPr lang="en-US" dirty="0" err="1"/>
              <a:t>en.wikipedia.org</a:t>
            </a:r>
            <a:r>
              <a:rPr lang="en-US" dirty="0"/>
              <a:t>/wiki/Chi-</a:t>
            </a:r>
            <a:r>
              <a:rPr lang="en-US" dirty="0" err="1"/>
              <a:t>squared_distribution</a:t>
            </a:r>
            <a:endParaRPr lang="en-US" dirty="0"/>
          </a:p>
        </p:txBody>
      </p:sp>
    </p:spTree>
    <p:extLst>
      <p:ext uri="{BB962C8B-B14F-4D97-AF65-F5344CB8AC3E}">
        <p14:creationId xmlns:p14="http://schemas.microsoft.com/office/powerpoint/2010/main" val="1857304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2B4D-FB20-D249-B9B7-F98E5E83F9CB}"/>
              </a:ext>
            </a:extLst>
          </p:cNvPr>
          <p:cNvSpPr>
            <a:spLocks noGrp="1"/>
          </p:cNvSpPr>
          <p:nvPr>
            <p:ph type="title"/>
          </p:nvPr>
        </p:nvSpPr>
        <p:spPr/>
        <p:txBody>
          <a:bodyPr>
            <a:normAutofit/>
          </a:bodyPr>
          <a:lstStyle/>
          <a:p>
            <a:r>
              <a:rPr lang="en-US" sz="4000" dirty="0"/>
              <a:t>Calculate  p-value</a:t>
            </a:r>
          </a:p>
        </p:txBody>
      </p:sp>
      <p:sp>
        <p:nvSpPr>
          <p:cNvPr id="3" name="Content Placeholder 2">
            <a:extLst>
              <a:ext uri="{FF2B5EF4-FFF2-40B4-BE49-F238E27FC236}">
                <a16:creationId xmlns:a16="http://schemas.microsoft.com/office/drawing/2014/main" id="{B52F563F-1859-2D45-A038-9F4B38CEE8F6}"/>
              </a:ext>
            </a:extLst>
          </p:cNvPr>
          <p:cNvSpPr>
            <a:spLocks noGrp="1"/>
          </p:cNvSpPr>
          <p:nvPr>
            <p:ph idx="1"/>
          </p:nvPr>
        </p:nvSpPr>
        <p:spPr>
          <a:xfrm>
            <a:off x="2589212" y="1689315"/>
            <a:ext cx="8915400" cy="4221907"/>
          </a:xfrm>
        </p:spPr>
        <p:txBody>
          <a:bodyPr>
            <a:normAutofit/>
          </a:bodyPr>
          <a:lstStyle/>
          <a:p>
            <a:pPr marL="0" indent="0">
              <a:buNone/>
            </a:pPr>
            <a:r>
              <a:rPr lang="en-US" sz="3000" dirty="0"/>
              <a:t>The chi-squared statistic can then be used to calculate a p-value by comparing the value of the statistic to a chi-squared distribution. </a:t>
            </a:r>
          </a:p>
        </p:txBody>
      </p:sp>
      <p:pic>
        <p:nvPicPr>
          <p:cNvPr id="7" name="Picture 6">
            <a:extLst>
              <a:ext uri="{FF2B5EF4-FFF2-40B4-BE49-F238E27FC236}">
                <a16:creationId xmlns:a16="http://schemas.microsoft.com/office/drawing/2014/main" id="{D08745F8-021E-1D40-9E42-C76E6A3B0D47}"/>
              </a:ext>
            </a:extLst>
          </p:cNvPr>
          <p:cNvPicPr>
            <a:picLocks noChangeAspect="1"/>
          </p:cNvPicPr>
          <p:nvPr/>
        </p:nvPicPr>
        <p:blipFill>
          <a:blip r:embed="rId2"/>
          <a:stretch>
            <a:fillRect/>
          </a:stretch>
        </p:blipFill>
        <p:spPr>
          <a:xfrm>
            <a:off x="3828081" y="3846427"/>
            <a:ext cx="5612862" cy="2789000"/>
          </a:xfrm>
          <a:prstGeom prst="rect">
            <a:avLst/>
          </a:prstGeom>
        </p:spPr>
      </p:pic>
    </p:spTree>
    <p:extLst>
      <p:ext uri="{BB962C8B-B14F-4D97-AF65-F5344CB8AC3E}">
        <p14:creationId xmlns:p14="http://schemas.microsoft.com/office/powerpoint/2010/main" val="1493643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F7F5-00A0-8A41-8D23-02B5503AFF1F}"/>
              </a:ext>
            </a:extLst>
          </p:cNvPr>
          <p:cNvSpPr>
            <a:spLocks noGrp="1"/>
          </p:cNvSpPr>
          <p:nvPr>
            <p:ph type="title"/>
          </p:nvPr>
        </p:nvSpPr>
        <p:spPr/>
        <p:txBody>
          <a:bodyPr>
            <a:normAutofit/>
          </a:bodyPr>
          <a:lstStyle/>
          <a:p>
            <a:r>
              <a:rPr lang="en-US" sz="4000" dirty="0"/>
              <a:t>Example</a:t>
            </a:r>
          </a:p>
        </p:txBody>
      </p:sp>
      <p:pic>
        <p:nvPicPr>
          <p:cNvPr id="5" name="Content Placeholder 4">
            <a:extLst>
              <a:ext uri="{FF2B5EF4-FFF2-40B4-BE49-F238E27FC236}">
                <a16:creationId xmlns:a16="http://schemas.microsoft.com/office/drawing/2014/main" id="{96BAC32D-5AED-8844-949E-CA13BF23C28A}"/>
              </a:ext>
            </a:extLst>
          </p:cNvPr>
          <p:cNvPicPr>
            <a:picLocks noGrp="1" noChangeAspect="1"/>
          </p:cNvPicPr>
          <p:nvPr>
            <p:ph idx="1"/>
          </p:nvPr>
        </p:nvPicPr>
        <p:blipFill>
          <a:blip r:embed="rId2"/>
          <a:stretch>
            <a:fillRect/>
          </a:stretch>
        </p:blipFill>
        <p:spPr>
          <a:xfrm>
            <a:off x="2592925" y="1492045"/>
            <a:ext cx="7366010" cy="2589508"/>
          </a:xfrm>
        </p:spPr>
      </p:pic>
      <p:sp>
        <p:nvSpPr>
          <p:cNvPr id="6" name="TextBox 5">
            <a:extLst>
              <a:ext uri="{FF2B5EF4-FFF2-40B4-BE49-F238E27FC236}">
                <a16:creationId xmlns:a16="http://schemas.microsoft.com/office/drawing/2014/main" id="{02DC9D6F-1D0A-DD4C-9C82-1045704D99B8}"/>
              </a:ext>
            </a:extLst>
          </p:cNvPr>
          <p:cNvSpPr txBox="1"/>
          <p:nvPr/>
        </p:nvSpPr>
        <p:spPr>
          <a:xfrm>
            <a:off x="1795827" y="4199541"/>
            <a:ext cx="10134869" cy="3016210"/>
          </a:xfrm>
          <a:prstGeom prst="rect">
            <a:avLst/>
          </a:prstGeom>
          <a:noFill/>
        </p:spPr>
        <p:txBody>
          <a:bodyPr wrap="square" rtlCol="0">
            <a:spAutoFit/>
          </a:bodyPr>
          <a:lstStyle/>
          <a:p>
            <a:r>
              <a:rPr lang="en-US" sz="3200" dirty="0"/>
              <a:t>This set of data is all of the hospital discharges in New York State with an admitting diagnosis of an Acute Myocardial Infarction (AMI), also called a heart attack, who did not have surgery, in the year 1993. There are 12,844 cases. </a:t>
            </a:r>
            <a:br>
              <a:rPr lang="en-US" sz="3200" dirty="0"/>
            </a:br>
            <a:endParaRPr lang="en-US" sz="3000" dirty="0"/>
          </a:p>
        </p:txBody>
      </p:sp>
    </p:spTree>
    <p:extLst>
      <p:ext uri="{BB962C8B-B14F-4D97-AF65-F5344CB8AC3E}">
        <p14:creationId xmlns:p14="http://schemas.microsoft.com/office/powerpoint/2010/main" val="2491503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F7F5-00A0-8A41-8D23-02B5503AFF1F}"/>
              </a:ext>
            </a:extLst>
          </p:cNvPr>
          <p:cNvSpPr>
            <a:spLocks noGrp="1"/>
          </p:cNvSpPr>
          <p:nvPr>
            <p:ph type="title"/>
          </p:nvPr>
        </p:nvSpPr>
        <p:spPr/>
        <p:txBody>
          <a:bodyPr>
            <a:normAutofit/>
          </a:bodyPr>
          <a:lstStyle/>
          <a:p>
            <a:r>
              <a:rPr lang="en-US" sz="4000" dirty="0"/>
              <a:t>Example</a:t>
            </a:r>
          </a:p>
        </p:txBody>
      </p:sp>
      <p:pic>
        <p:nvPicPr>
          <p:cNvPr id="5" name="Content Placeholder 4">
            <a:extLst>
              <a:ext uri="{FF2B5EF4-FFF2-40B4-BE49-F238E27FC236}">
                <a16:creationId xmlns:a16="http://schemas.microsoft.com/office/drawing/2014/main" id="{96BAC32D-5AED-8844-949E-CA13BF23C28A}"/>
              </a:ext>
            </a:extLst>
          </p:cNvPr>
          <p:cNvPicPr>
            <a:picLocks noGrp="1" noChangeAspect="1"/>
          </p:cNvPicPr>
          <p:nvPr>
            <p:ph idx="1"/>
          </p:nvPr>
        </p:nvPicPr>
        <p:blipFill>
          <a:blip r:embed="rId2"/>
          <a:stretch>
            <a:fillRect/>
          </a:stretch>
        </p:blipFill>
        <p:spPr>
          <a:xfrm>
            <a:off x="2592925" y="1742768"/>
            <a:ext cx="7366010" cy="2589508"/>
          </a:xfrm>
        </p:spPr>
      </p:pic>
      <p:sp>
        <p:nvSpPr>
          <p:cNvPr id="6" name="TextBox 5">
            <a:extLst>
              <a:ext uri="{FF2B5EF4-FFF2-40B4-BE49-F238E27FC236}">
                <a16:creationId xmlns:a16="http://schemas.microsoft.com/office/drawing/2014/main" id="{02DC9D6F-1D0A-DD4C-9C82-1045704D99B8}"/>
              </a:ext>
            </a:extLst>
          </p:cNvPr>
          <p:cNvSpPr txBox="1"/>
          <p:nvPr/>
        </p:nvSpPr>
        <p:spPr>
          <a:xfrm>
            <a:off x="1736833" y="4759735"/>
            <a:ext cx="10134869" cy="1015663"/>
          </a:xfrm>
          <a:prstGeom prst="rect">
            <a:avLst/>
          </a:prstGeom>
          <a:noFill/>
        </p:spPr>
        <p:txBody>
          <a:bodyPr wrap="square" rtlCol="0">
            <a:spAutoFit/>
          </a:bodyPr>
          <a:lstStyle/>
          <a:p>
            <a:r>
              <a:rPr lang="en-US" sz="3000" dirty="0"/>
              <a:t>Research question: Are frequency of deaths resulting from heart attacks in males and females different?</a:t>
            </a:r>
          </a:p>
        </p:txBody>
      </p:sp>
      <p:sp>
        <p:nvSpPr>
          <p:cNvPr id="7" name="TextBox 6">
            <a:extLst>
              <a:ext uri="{FF2B5EF4-FFF2-40B4-BE49-F238E27FC236}">
                <a16:creationId xmlns:a16="http://schemas.microsoft.com/office/drawing/2014/main" id="{29EE3C54-D349-9F46-BF3D-F07211C768B3}"/>
              </a:ext>
            </a:extLst>
          </p:cNvPr>
          <p:cNvSpPr txBox="1"/>
          <p:nvPr/>
        </p:nvSpPr>
        <p:spPr>
          <a:xfrm>
            <a:off x="4505300" y="6040625"/>
            <a:ext cx="4099199" cy="553998"/>
          </a:xfrm>
          <a:prstGeom prst="rect">
            <a:avLst/>
          </a:prstGeom>
          <a:noFill/>
        </p:spPr>
        <p:txBody>
          <a:bodyPr wrap="none" rtlCol="0">
            <a:spAutoFit/>
          </a:bodyPr>
          <a:lstStyle/>
          <a:p>
            <a:r>
              <a:rPr lang="en-US" sz="3000" dirty="0"/>
              <a:t>Test of Homogeneity </a:t>
            </a:r>
          </a:p>
        </p:txBody>
      </p:sp>
    </p:spTree>
    <p:extLst>
      <p:ext uri="{BB962C8B-B14F-4D97-AF65-F5344CB8AC3E}">
        <p14:creationId xmlns:p14="http://schemas.microsoft.com/office/powerpoint/2010/main" val="2781959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17682E9A-191D-894A-BEF2-A111FF74D71D}"/>
              </a:ext>
            </a:extLst>
          </p:cNvPr>
          <p:cNvGraphicFramePr>
            <a:graphicFrameLocks noGrp="1"/>
          </p:cNvGraphicFramePr>
          <p:nvPr>
            <p:ph idx="1"/>
            <p:extLst>
              <p:ext uri="{D42A27DB-BD31-4B8C-83A1-F6EECF244321}">
                <p14:modId xmlns:p14="http://schemas.microsoft.com/office/powerpoint/2010/main" val="2984902928"/>
              </p:ext>
            </p:extLst>
          </p:nvPr>
        </p:nvGraphicFramePr>
        <p:xfrm>
          <a:off x="3488116" y="286723"/>
          <a:ext cx="6601281" cy="3014416"/>
        </p:xfrm>
        <a:graphic>
          <a:graphicData uri="http://schemas.openxmlformats.org/drawingml/2006/table">
            <a:tbl>
              <a:tblPr firstRow="1" bandRow="1">
                <a:tableStyleId>{5C22544A-7EE6-4342-B048-85BDC9FD1C3A}</a:tableStyleId>
              </a:tblPr>
              <a:tblGrid>
                <a:gridCol w="1861378">
                  <a:extLst>
                    <a:ext uri="{9D8B030D-6E8A-4147-A177-3AD203B41FA5}">
                      <a16:colId xmlns:a16="http://schemas.microsoft.com/office/drawing/2014/main" val="1737307532"/>
                    </a:ext>
                  </a:extLst>
                </a:gridCol>
                <a:gridCol w="1534825">
                  <a:extLst>
                    <a:ext uri="{9D8B030D-6E8A-4147-A177-3AD203B41FA5}">
                      <a16:colId xmlns:a16="http://schemas.microsoft.com/office/drawing/2014/main" val="3422857163"/>
                    </a:ext>
                  </a:extLst>
                </a:gridCol>
                <a:gridCol w="1602539">
                  <a:extLst>
                    <a:ext uri="{9D8B030D-6E8A-4147-A177-3AD203B41FA5}">
                      <a16:colId xmlns:a16="http://schemas.microsoft.com/office/drawing/2014/main" val="626214223"/>
                    </a:ext>
                  </a:extLst>
                </a:gridCol>
                <a:gridCol w="1602539">
                  <a:extLst>
                    <a:ext uri="{9D8B030D-6E8A-4147-A177-3AD203B41FA5}">
                      <a16:colId xmlns:a16="http://schemas.microsoft.com/office/drawing/2014/main" val="4128397383"/>
                    </a:ext>
                  </a:extLst>
                </a:gridCol>
              </a:tblGrid>
              <a:tr h="753604">
                <a:tc>
                  <a:txBody>
                    <a:bodyPr/>
                    <a:lstStyle/>
                    <a:p>
                      <a:endParaRPr lang="en-US" sz="3000" dirty="0"/>
                    </a:p>
                  </a:txBody>
                  <a:tcPr/>
                </a:tc>
                <a:tc>
                  <a:txBody>
                    <a:bodyPr/>
                    <a:lstStyle/>
                    <a:p>
                      <a:r>
                        <a:rPr lang="en-US" sz="3000" dirty="0"/>
                        <a:t>Lived</a:t>
                      </a:r>
                    </a:p>
                  </a:txBody>
                  <a:tcPr/>
                </a:tc>
                <a:tc>
                  <a:txBody>
                    <a:bodyPr/>
                    <a:lstStyle/>
                    <a:p>
                      <a:r>
                        <a:rPr lang="en-US" sz="3000" dirty="0"/>
                        <a:t>Died</a:t>
                      </a:r>
                    </a:p>
                  </a:txBody>
                  <a:tcPr/>
                </a:tc>
                <a:tc>
                  <a:txBody>
                    <a:bodyPr/>
                    <a:lstStyle/>
                    <a:p>
                      <a:r>
                        <a:rPr lang="en-US" sz="3000" dirty="0"/>
                        <a:t>Total</a:t>
                      </a:r>
                    </a:p>
                  </a:txBody>
                  <a:tcPr/>
                </a:tc>
                <a:extLst>
                  <a:ext uri="{0D108BD9-81ED-4DB2-BD59-A6C34878D82A}">
                    <a16:rowId xmlns:a16="http://schemas.microsoft.com/office/drawing/2014/main" val="969699654"/>
                  </a:ext>
                </a:extLst>
              </a:tr>
              <a:tr h="753604">
                <a:tc>
                  <a:txBody>
                    <a:bodyPr/>
                    <a:lstStyle/>
                    <a:p>
                      <a:r>
                        <a:rPr lang="en-US" sz="3000" dirty="0"/>
                        <a:t>Male </a:t>
                      </a:r>
                    </a:p>
                  </a:txBody>
                  <a:tcPr/>
                </a:tc>
                <a:tc>
                  <a:txBody>
                    <a:bodyPr/>
                    <a:lstStyle/>
                    <a:p>
                      <a:pPr algn="ctr"/>
                      <a:r>
                        <a:rPr lang="en-US" sz="3000" dirty="0"/>
                        <a:t>4,298</a:t>
                      </a:r>
                    </a:p>
                  </a:txBody>
                  <a:tcPr/>
                </a:tc>
                <a:tc>
                  <a:txBody>
                    <a:bodyPr/>
                    <a:lstStyle/>
                    <a:p>
                      <a:pPr algn="ctr"/>
                      <a:r>
                        <a:rPr lang="en-US" sz="3000" dirty="0"/>
                        <a:t>767</a:t>
                      </a:r>
                    </a:p>
                  </a:txBody>
                  <a:tcPr/>
                </a:tc>
                <a:tc>
                  <a:txBody>
                    <a:bodyPr/>
                    <a:lstStyle/>
                    <a:p>
                      <a:pPr algn="ctr"/>
                      <a:r>
                        <a:rPr lang="en-US" sz="3000" dirty="0"/>
                        <a:t>5,095</a:t>
                      </a:r>
                    </a:p>
                  </a:txBody>
                  <a:tcPr/>
                </a:tc>
                <a:extLst>
                  <a:ext uri="{0D108BD9-81ED-4DB2-BD59-A6C34878D82A}">
                    <a16:rowId xmlns:a16="http://schemas.microsoft.com/office/drawing/2014/main" val="1330287343"/>
                  </a:ext>
                </a:extLst>
              </a:tr>
              <a:tr h="753604">
                <a:tc>
                  <a:txBody>
                    <a:bodyPr/>
                    <a:lstStyle/>
                    <a:p>
                      <a:r>
                        <a:rPr lang="en-US" sz="3000" dirty="0"/>
                        <a:t>Female</a:t>
                      </a:r>
                    </a:p>
                  </a:txBody>
                  <a:tcPr/>
                </a:tc>
                <a:tc>
                  <a:txBody>
                    <a:bodyPr/>
                    <a:lstStyle/>
                    <a:p>
                      <a:pPr algn="ctr"/>
                      <a:r>
                        <a:rPr lang="en-US" sz="3000" dirty="0"/>
                        <a:t>7,136</a:t>
                      </a:r>
                    </a:p>
                  </a:txBody>
                  <a:tcPr/>
                </a:tc>
                <a:tc>
                  <a:txBody>
                    <a:bodyPr/>
                    <a:lstStyle/>
                    <a:p>
                      <a:pPr algn="ctr"/>
                      <a:r>
                        <a:rPr lang="en-US" sz="3000" dirty="0"/>
                        <a:t>643</a:t>
                      </a:r>
                    </a:p>
                  </a:txBody>
                  <a:tcPr/>
                </a:tc>
                <a:tc>
                  <a:txBody>
                    <a:bodyPr/>
                    <a:lstStyle/>
                    <a:p>
                      <a:pPr algn="ctr"/>
                      <a:r>
                        <a:rPr lang="en-US" sz="3000" dirty="0"/>
                        <a:t>7,779</a:t>
                      </a:r>
                    </a:p>
                  </a:txBody>
                  <a:tcPr/>
                </a:tc>
                <a:extLst>
                  <a:ext uri="{0D108BD9-81ED-4DB2-BD59-A6C34878D82A}">
                    <a16:rowId xmlns:a16="http://schemas.microsoft.com/office/drawing/2014/main" val="609122026"/>
                  </a:ext>
                </a:extLst>
              </a:tr>
              <a:tr h="753604">
                <a:tc>
                  <a:txBody>
                    <a:bodyPr/>
                    <a:lstStyle/>
                    <a:p>
                      <a:r>
                        <a:rPr lang="en-US" sz="3000" dirty="0"/>
                        <a:t>Total</a:t>
                      </a:r>
                    </a:p>
                  </a:txBody>
                  <a:tcPr/>
                </a:tc>
                <a:tc>
                  <a:txBody>
                    <a:bodyPr/>
                    <a:lstStyle/>
                    <a:p>
                      <a:pPr algn="ctr"/>
                      <a:r>
                        <a:rPr lang="en-US" sz="3000" dirty="0"/>
                        <a:t>11,434</a:t>
                      </a:r>
                    </a:p>
                  </a:txBody>
                  <a:tcPr/>
                </a:tc>
                <a:tc>
                  <a:txBody>
                    <a:bodyPr/>
                    <a:lstStyle/>
                    <a:p>
                      <a:pPr algn="ctr"/>
                      <a:r>
                        <a:rPr lang="en-US" sz="3000" dirty="0"/>
                        <a:t>1,410</a:t>
                      </a:r>
                    </a:p>
                  </a:txBody>
                  <a:tcPr/>
                </a:tc>
                <a:tc>
                  <a:txBody>
                    <a:bodyPr/>
                    <a:lstStyle/>
                    <a:p>
                      <a:pPr algn="ctr"/>
                      <a:r>
                        <a:rPr lang="en-US" sz="3000" b="1" dirty="0"/>
                        <a:t>12,844</a:t>
                      </a:r>
                    </a:p>
                  </a:txBody>
                  <a:tcPr/>
                </a:tc>
                <a:extLst>
                  <a:ext uri="{0D108BD9-81ED-4DB2-BD59-A6C34878D82A}">
                    <a16:rowId xmlns:a16="http://schemas.microsoft.com/office/drawing/2014/main" val="3694928145"/>
                  </a:ext>
                </a:extLst>
              </a:tr>
            </a:tbl>
          </a:graphicData>
        </a:graphic>
      </p:graphicFrame>
      <p:sp>
        <p:nvSpPr>
          <p:cNvPr id="9" name="TextBox 8">
            <a:extLst>
              <a:ext uri="{FF2B5EF4-FFF2-40B4-BE49-F238E27FC236}">
                <a16:creationId xmlns:a16="http://schemas.microsoft.com/office/drawing/2014/main" id="{FE3396A8-02D5-EC49-85C0-2796D8B6BF77}"/>
              </a:ext>
            </a:extLst>
          </p:cNvPr>
          <p:cNvSpPr txBox="1"/>
          <p:nvPr/>
        </p:nvSpPr>
        <p:spPr>
          <a:xfrm>
            <a:off x="3797085" y="3966253"/>
            <a:ext cx="3449983" cy="553998"/>
          </a:xfrm>
          <a:prstGeom prst="rect">
            <a:avLst/>
          </a:prstGeom>
          <a:noFill/>
        </p:spPr>
        <p:txBody>
          <a:bodyPr wrap="none" rtlCol="0">
            <a:spAutoFit/>
          </a:bodyPr>
          <a:lstStyle/>
          <a:p>
            <a:r>
              <a:rPr lang="en-US" sz="3000" dirty="0" err="1"/>
              <a:t>df</a:t>
            </a:r>
            <a:r>
              <a:rPr lang="en-US" sz="3000" dirty="0"/>
              <a:t> = (r-1)*(c-1) = 1</a:t>
            </a:r>
          </a:p>
        </p:txBody>
      </p:sp>
      <p:sp>
        <p:nvSpPr>
          <p:cNvPr id="11" name="Rectangle 10">
            <a:extLst>
              <a:ext uri="{FF2B5EF4-FFF2-40B4-BE49-F238E27FC236}">
                <a16:creationId xmlns:a16="http://schemas.microsoft.com/office/drawing/2014/main" id="{0F3829BC-CB84-5343-9717-8D2B9945998C}"/>
              </a:ext>
            </a:extLst>
          </p:cNvPr>
          <p:cNvSpPr/>
          <p:nvPr/>
        </p:nvSpPr>
        <p:spPr>
          <a:xfrm>
            <a:off x="3882476" y="5727811"/>
            <a:ext cx="3100529" cy="553998"/>
          </a:xfrm>
          <a:prstGeom prst="rect">
            <a:avLst/>
          </a:prstGeom>
        </p:spPr>
        <p:txBody>
          <a:bodyPr wrap="none">
            <a:spAutoFit/>
          </a:bodyPr>
          <a:lstStyle/>
          <a:p>
            <a:r>
              <a:rPr lang="en-US" sz="3000" dirty="0" err="1"/>
              <a:t>E</a:t>
            </a:r>
            <a:r>
              <a:rPr lang="en-US" sz="3000" baseline="-25000" dirty="0" err="1"/>
              <a:t>r,c</a:t>
            </a:r>
            <a:r>
              <a:rPr lang="en-US" sz="3000" baseline="-25000" dirty="0"/>
              <a:t> </a:t>
            </a:r>
            <a:r>
              <a:rPr lang="en-US" sz="3000" dirty="0"/>
              <a:t>= (</a:t>
            </a:r>
            <a:r>
              <a:rPr lang="en-US" sz="3000" dirty="0" err="1"/>
              <a:t>n</a:t>
            </a:r>
            <a:r>
              <a:rPr lang="en-US" sz="3000" baseline="-25000" dirty="0" err="1"/>
              <a:t>r</a:t>
            </a:r>
            <a:r>
              <a:rPr lang="en-US" sz="3000" dirty="0"/>
              <a:t> * </a:t>
            </a:r>
            <a:r>
              <a:rPr lang="en-US" sz="3000" dirty="0" err="1"/>
              <a:t>n</a:t>
            </a:r>
            <a:r>
              <a:rPr lang="en-US" sz="3000" baseline="-25000" dirty="0" err="1"/>
              <a:t>c</a:t>
            </a:r>
            <a:r>
              <a:rPr lang="en-US" sz="3000" dirty="0"/>
              <a:t>) / n</a:t>
            </a:r>
          </a:p>
        </p:txBody>
      </p:sp>
      <p:sp>
        <p:nvSpPr>
          <p:cNvPr id="12" name="TextBox 11">
            <a:extLst>
              <a:ext uri="{FF2B5EF4-FFF2-40B4-BE49-F238E27FC236}">
                <a16:creationId xmlns:a16="http://schemas.microsoft.com/office/drawing/2014/main" id="{58BEAFCA-01DD-0B4D-B961-86F0054E9C9D}"/>
              </a:ext>
            </a:extLst>
          </p:cNvPr>
          <p:cNvSpPr txBox="1"/>
          <p:nvPr/>
        </p:nvSpPr>
        <p:spPr>
          <a:xfrm>
            <a:off x="2798687" y="3504588"/>
            <a:ext cx="2634054" cy="553998"/>
          </a:xfrm>
          <a:prstGeom prst="rect">
            <a:avLst/>
          </a:prstGeom>
          <a:noFill/>
        </p:spPr>
        <p:txBody>
          <a:bodyPr wrap="none" rtlCol="0">
            <a:spAutoFit/>
          </a:bodyPr>
          <a:lstStyle/>
          <a:p>
            <a:r>
              <a:rPr lang="en-US" sz="3000" dirty="0"/>
              <a:t>Calculate </a:t>
            </a:r>
            <a:r>
              <a:rPr lang="en-US" sz="3000" dirty="0" err="1"/>
              <a:t>df</a:t>
            </a:r>
            <a:r>
              <a:rPr lang="en-US" sz="3000" dirty="0"/>
              <a:t>:</a:t>
            </a:r>
          </a:p>
        </p:txBody>
      </p:sp>
      <p:sp>
        <p:nvSpPr>
          <p:cNvPr id="13" name="TextBox 12">
            <a:extLst>
              <a:ext uri="{FF2B5EF4-FFF2-40B4-BE49-F238E27FC236}">
                <a16:creationId xmlns:a16="http://schemas.microsoft.com/office/drawing/2014/main" id="{B23CAE13-4193-4245-A888-146BE68539A5}"/>
              </a:ext>
            </a:extLst>
          </p:cNvPr>
          <p:cNvSpPr txBox="1"/>
          <p:nvPr/>
        </p:nvSpPr>
        <p:spPr>
          <a:xfrm>
            <a:off x="2798687" y="4754699"/>
            <a:ext cx="9292929" cy="1015663"/>
          </a:xfrm>
          <a:prstGeom prst="rect">
            <a:avLst/>
          </a:prstGeom>
          <a:noFill/>
        </p:spPr>
        <p:txBody>
          <a:bodyPr wrap="none" rtlCol="0">
            <a:spAutoFit/>
          </a:bodyPr>
          <a:lstStyle/>
          <a:p>
            <a:r>
              <a:rPr lang="en-US" sz="3000" dirty="0"/>
              <a:t>Calculate Expected frequency counts given null </a:t>
            </a:r>
          </a:p>
          <a:p>
            <a:r>
              <a:rPr lang="en-US" sz="3000" dirty="0"/>
              <a:t>hypothesis:</a:t>
            </a:r>
          </a:p>
        </p:txBody>
      </p:sp>
    </p:spTree>
    <p:extLst>
      <p:ext uri="{BB962C8B-B14F-4D97-AF65-F5344CB8AC3E}">
        <p14:creationId xmlns:p14="http://schemas.microsoft.com/office/powerpoint/2010/main" val="3813050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2789-A2B2-4E4D-ABEF-AE13EE3512CC}"/>
              </a:ext>
            </a:extLst>
          </p:cNvPr>
          <p:cNvSpPr>
            <a:spLocks noGrp="1"/>
          </p:cNvSpPr>
          <p:nvPr>
            <p:ph type="title"/>
          </p:nvPr>
        </p:nvSpPr>
        <p:spPr>
          <a:xfrm>
            <a:off x="2280524" y="449629"/>
            <a:ext cx="8911687" cy="1280890"/>
          </a:xfrm>
        </p:spPr>
        <p:txBody>
          <a:bodyPr/>
          <a:lstStyle/>
          <a:p>
            <a:r>
              <a:rPr lang="en-US" dirty="0"/>
              <a:t>Calculating</a:t>
            </a:r>
            <a:br>
              <a:rPr lang="en-US" dirty="0"/>
            </a:br>
            <a:r>
              <a:rPr lang="en-US" dirty="0"/>
              <a:t>Expected values</a:t>
            </a:r>
          </a:p>
        </p:txBody>
      </p:sp>
      <p:sp>
        <p:nvSpPr>
          <p:cNvPr id="3" name="Content Placeholder 2">
            <a:extLst>
              <a:ext uri="{FF2B5EF4-FFF2-40B4-BE49-F238E27FC236}">
                <a16:creationId xmlns:a16="http://schemas.microsoft.com/office/drawing/2014/main" id="{0982A021-9B69-5F44-951A-4DA95C8AC11D}"/>
              </a:ext>
            </a:extLst>
          </p:cNvPr>
          <p:cNvSpPr>
            <a:spLocks noGrp="1"/>
          </p:cNvSpPr>
          <p:nvPr>
            <p:ph idx="1"/>
          </p:nvPr>
        </p:nvSpPr>
        <p:spPr>
          <a:xfrm>
            <a:off x="1828800" y="2086738"/>
            <a:ext cx="10120393" cy="3293168"/>
          </a:xfrm>
        </p:spPr>
        <p:txBody>
          <a:bodyPr>
            <a:normAutofit/>
          </a:bodyPr>
          <a:lstStyle/>
          <a:p>
            <a:pPr marL="0" indent="0">
              <a:buNone/>
            </a:pPr>
            <a:r>
              <a:rPr lang="en-US" sz="2400" dirty="0"/>
              <a:t>- The null hypothesis states that the </a:t>
            </a:r>
            <a:r>
              <a:rPr lang="en-US" sz="2400" b="1" dirty="0"/>
              <a:t>proportion of men who die </a:t>
            </a:r>
            <a:r>
              <a:rPr lang="en-US" sz="2400" dirty="0"/>
              <a:t>is identical to the </a:t>
            </a:r>
            <a:r>
              <a:rPr lang="en-US" sz="2400" b="1" dirty="0"/>
              <a:t>proportion of women of die</a:t>
            </a:r>
            <a:r>
              <a:rPr lang="en-US" sz="2400" dirty="0"/>
              <a:t>.</a:t>
            </a:r>
          </a:p>
          <a:p>
            <a:pPr>
              <a:buFontTx/>
              <a:buChar char="-"/>
            </a:pPr>
            <a:r>
              <a:rPr lang="en-US" sz="2400" dirty="0"/>
              <a:t>E</a:t>
            </a:r>
            <a:r>
              <a:rPr lang="en-US" sz="2400" baseline="-25000" dirty="0"/>
              <a:t>1,1 </a:t>
            </a:r>
            <a:r>
              <a:rPr lang="en-US" sz="2400" dirty="0"/>
              <a:t>= (</a:t>
            </a:r>
            <a:r>
              <a:rPr lang="en-US" sz="2400" dirty="0" err="1"/>
              <a:t>n</a:t>
            </a:r>
            <a:r>
              <a:rPr lang="en-US" sz="2400" baseline="-25000" dirty="0" err="1"/>
              <a:t>r</a:t>
            </a:r>
            <a:r>
              <a:rPr lang="en-US" sz="2400" baseline="-25000" dirty="0"/>
              <a:t>=1</a:t>
            </a:r>
            <a:r>
              <a:rPr lang="en-US" sz="2400" dirty="0"/>
              <a:t> * </a:t>
            </a:r>
            <a:r>
              <a:rPr lang="en-US" sz="2400" dirty="0" err="1"/>
              <a:t>n</a:t>
            </a:r>
            <a:r>
              <a:rPr lang="en-US" sz="2400" baseline="-25000" dirty="0" err="1"/>
              <a:t>c</a:t>
            </a:r>
            <a:r>
              <a:rPr lang="en-US" sz="2400" baseline="-25000" dirty="0"/>
              <a:t>=1</a:t>
            </a:r>
            <a:r>
              <a:rPr lang="en-US" sz="2400" dirty="0"/>
              <a:t>) / n = (5,095*11,434)/12,844 = 4,535</a:t>
            </a:r>
          </a:p>
          <a:p>
            <a:pPr>
              <a:buFontTx/>
              <a:buChar char="-"/>
            </a:pPr>
            <a:r>
              <a:rPr lang="en-US" sz="2400" dirty="0"/>
              <a:t>E</a:t>
            </a:r>
            <a:r>
              <a:rPr lang="en-US" sz="2400" baseline="-25000" dirty="0"/>
              <a:t>2,1 </a:t>
            </a:r>
            <a:r>
              <a:rPr lang="en-US" sz="2400" dirty="0"/>
              <a:t>= (</a:t>
            </a:r>
            <a:r>
              <a:rPr lang="en-US" sz="2400" dirty="0" err="1"/>
              <a:t>n</a:t>
            </a:r>
            <a:r>
              <a:rPr lang="en-US" sz="2400" baseline="-25000" dirty="0" err="1"/>
              <a:t>r</a:t>
            </a:r>
            <a:r>
              <a:rPr lang="en-US" sz="2400" baseline="-25000" dirty="0"/>
              <a:t>=2</a:t>
            </a:r>
            <a:r>
              <a:rPr lang="en-US" sz="2400" dirty="0"/>
              <a:t> * </a:t>
            </a:r>
            <a:r>
              <a:rPr lang="en-US" sz="2400" dirty="0" err="1"/>
              <a:t>n</a:t>
            </a:r>
            <a:r>
              <a:rPr lang="en-US" sz="2400" baseline="-25000" dirty="0" err="1"/>
              <a:t>c</a:t>
            </a:r>
            <a:r>
              <a:rPr lang="en-US" sz="2400" baseline="-25000" dirty="0"/>
              <a:t>=1</a:t>
            </a:r>
            <a:r>
              <a:rPr lang="en-US" sz="2400" dirty="0"/>
              <a:t>) / n = (7,779*11,434)/12,844 = 6,925</a:t>
            </a:r>
          </a:p>
          <a:p>
            <a:pPr>
              <a:buFontTx/>
              <a:buChar char="-"/>
            </a:pPr>
            <a:r>
              <a:rPr lang="en-US" sz="2400" dirty="0"/>
              <a:t>E</a:t>
            </a:r>
            <a:r>
              <a:rPr lang="en-US" sz="2400" baseline="-25000" dirty="0"/>
              <a:t>1,2 </a:t>
            </a:r>
            <a:r>
              <a:rPr lang="en-US" sz="2400" dirty="0"/>
              <a:t>= (</a:t>
            </a:r>
            <a:r>
              <a:rPr lang="en-US" sz="2400" dirty="0" err="1"/>
              <a:t>n</a:t>
            </a:r>
            <a:r>
              <a:rPr lang="en-US" sz="2400" baseline="-25000" dirty="0" err="1"/>
              <a:t>r</a:t>
            </a:r>
            <a:r>
              <a:rPr lang="en-US" sz="2400" baseline="-25000" dirty="0"/>
              <a:t>=1</a:t>
            </a:r>
            <a:r>
              <a:rPr lang="en-US" sz="2400" dirty="0"/>
              <a:t> * </a:t>
            </a:r>
            <a:r>
              <a:rPr lang="en-US" sz="2400" dirty="0" err="1"/>
              <a:t>n</a:t>
            </a:r>
            <a:r>
              <a:rPr lang="en-US" sz="2400" baseline="-25000" dirty="0" err="1"/>
              <a:t>c</a:t>
            </a:r>
            <a:r>
              <a:rPr lang="en-US" sz="2400" baseline="-25000" dirty="0"/>
              <a:t>=2</a:t>
            </a:r>
            <a:r>
              <a:rPr lang="en-US" sz="2400" dirty="0"/>
              <a:t>) / n = (5,095*1,410)/12,844 = 559</a:t>
            </a:r>
          </a:p>
          <a:p>
            <a:pPr>
              <a:buFontTx/>
              <a:buChar char="-"/>
            </a:pPr>
            <a:r>
              <a:rPr lang="en-US" sz="2400" dirty="0"/>
              <a:t>E</a:t>
            </a:r>
            <a:r>
              <a:rPr lang="en-US" sz="2400" baseline="-25000" dirty="0"/>
              <a:t>2,2 </a:t>
            </a:r>
            <a:r>
              <a:rPr lang="en-US" sz="2400" dirty="0"/>
              <a:t>= (</a:t>
            </a:r>
            <a:r>
              <a:rPr lang="en-US" sz="2400" dirty="0" err="1"/>
              <a:t>n</a:t>
            </a:r>
            <a:r>
              <a:rPr lang="en-US" sz="2400" baseline="-25000" dirty="0" err="1"/>
              <a:t>r</a:t>
            </a:r>
            <a:r>
              <a:rPr lang="en-US" sz="2400" baseline="-25000" dirty="0"/>
              <a:t>=2</a:t>
            </a:r>
            <a:r>
              <a:rPr lang="en-US" sz="2400" dirty="0"/>
              <a:t> * </a:t>
            </a:r>
            <a:r>
              <a:rPr lang="en-US" sz="2400" dirty="0" err="1"/>
              <a:t>n</a:t>
            </a:r>
            <a:r>
              <a:rPr lang="en-US" sz="2400" baseline="-25000" dirty="0" err="1"/>
              <a:t>c</a:t>
            </a:r>
            <a:r>
              <a:rPr lang="en-US" sz="2400" baseline="-25000" dirty="0"/>
              <a:t>=2</a:t>
            </a:r>
            <a:r>
              <a:rPr lang="en-US" sz="2400" dirty="0"/>
              <a:t>) / n = (7,779*1,410)/12,844 = 1,583</a:t>
            </a:r>
          </a:p>
          <a:p>
            <a:pPr>
              <a:buFontTx/>
              <a:buChar char="-"/>
            </a:pPr>
            <a:endParaRPr lang="en-US" sz="2400" dirty="0"/>
          </a:p>
          <a:p>
            <a:pPr>
              <a:buFontTx/>
              <a:buChar char="-"/>
            </a:pPr>
            <a:endParaRPr lang="en-US" sz="2400" dirty="0"/>
          </a:p>
          <a:p>
            <a:pPr>
              <a:buFontTx/>
              <a:buChar char="-"/>
            </a:pPr>
            <a:endParaRPr lang="en-US" sz="2400" dirty="0"/>
          </a:p>
        </p:txBody>
      </p:sp>
      <p:graphicFrame>
        <p:nvGraphicFramePr>
          <p:cNvPr id="4" name="Content Placeholder 7">
            <a:extLst>
              <a:ext uri="{FF2B5EF4-FFF2-40B4-BE49-F238E27FC236}">
                <a16:creationId xmlns:a16="http://schemas.microsoft.com/office/drawing/2014/main" id="{3722AC55-87A2-A245-96FD-BFBD046D6705}"/>
              </a:ext>
            </a:extLst>
          </p:cNvPr>
          <p:cNvGraphicFramePr>
            <a:graphicFrameLocks/>
          </p:cNvGraphicFramePr>
          <p:nvPr>
            <p:extLst>
              <p:ext uri="{D42A27DB-BD31-4B8C-83A1-F6EECF244321}">
                <p14:modId xmlns:p14="http://schemas.microsoft.com/office/powerpoint/2010/main" val="3408464710"/>
              </p:ext>
            </p:extLst>
          </p:nvPr>
        </p:nvGraphicFramePr>
        <p:xfrm>
          <a:off x="7671661" y="22115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4,298</a:t>
                      </a:r>
                    </a:p>
                  </a:txBody>
                  <a:tcPr marL="54133" marR="54133" marT="27067" marB="27067"/>
                </a:tc>
                <a:tc>
                  <a:txBody>
                    <a:bodyPr/>
                    <a:lstStyle/>
                    <a:p>
                      <a:pPr algn="ctr"/>
                      <a:r>
                        <a:rPr lang="en-US" sz="1800" dirty="0"/>
                        <a:t>767</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7,136</a:t>
                      </a:r>
                    </a:p>
                  </a:txBody>
                  <a:tcPr marL="54133" marR="54133" marT="27067" marB="27067"/>
                </a:tc>
                <a:tc>
                  <a:txBody>
                    <a:bodyPr/>
                    <a:lstStyle/>
                    <a:p>
                      <a:pPr algn="ctr"/>
                      <a:r>
                        <a:rPr lang="en-US" sz="1800" dirty="0"/>
                        <a:t>643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graphicFrame>
        <p:nvGraphicFramePr>
          <p:cNvPr id="5" name="Content Placeholder 7">
            <a:extLst>
              <a:ext uri="{FF2B5EF4-FFF2-40B4-BE49-F238E27FC236}">
                <a16:creationId xmlns:a16="http://schemas.microsoft.com/office/drawing/2014/main" id="{5BC2A829-63D5-4E45-AFAC-BE6D87B855B6}"/>
              </a:ext>
            </a:extLst>
          </p:cNvPr>
          <p:cNvGraphicFramePr>
            <a:graphicFrameLocks/>
          </p:cNvGraphicFramePr>
          <p:nvPr>
            <p:extLst>
              <p:ext uri="{D42A27DB-BD31-4B8C-83A1-F6EECF244321}">
                <p14:modId xmlns:p14="http://schemas.microsoft.com/office/powerpoint/2010/main" val="3780383164"/>
              </p:ext>
            </p:extLst>
          </p:nvPr>
        </p:nvGraphicFramePr>
        <p:xfrm>
          <a:off x="7671661" y="507344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4,535</a:t>
                      </a:r>
                    </a:p>
                  </a:txBody>
                  <a:tcPr marL="54133" marR="54133" marT="27067" marB="27067"/>
                </a:tc>
                <a:tc>
                  <a:txBody>
                    <a:bodyPr/>
                    <a:lstStyle/>
                    <a:p>
                      <a:pPr algn="ctr"/>
                      <a:r>
                        <a:rPr lang="en-US" sz="1800" dirty="0"/>
                        <a:t>559</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6,925</a:t>
                      </a:r>
                    </a:p>
                  </a:txBody>
                  <a:tcPr marL="54133" marR="54133" marT="27067" marB="27067"/>
                </a:tc>
                <a:tc>
                  <a:txBody>
                    <a:bodyPr/>
                    <a:lstStyle/>
                    <a:p>
                      <a:pPr algn="ctr"/>
                      <a:r>
                        <a:rPr lang="en-US" sz="1800" dirty="0"/>
                        <a:t>1,583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sp>
        <p:nvSpPr>
          <p:cNvPr id="6" name="TextBox 5">
            <a:extLst>
              <a:ext uri="{FF2B5EF4-FFF2-40B4-BE49-F238E27FC236}">
                <a16:creationId xmlns:a16="http://schemas.microsoft.com/office/drawing/2014/main" id="{44566395-80A2-9B43-86BD-B3B0036C49F8}"/>
              </a:ext>
            </a:extLst>
          </p:cNvPr>
          <p:cNvSpPr txBox="1"/>
          <p:nvPr/>
        </p:nvSpPr>
        <p:spPr>
          <a:xfrm rot="16200000">
            <a:off x="6663925" y="928766"/>
            <a:ext cx="1289135" cy="369332"/>
          </a:xfrm>
          <a:prstGeom prst="rect">
            <a:avLst/>
          </a:prstGeom>
          <a:noFill/>
        </p:spPr>
        <p:txBody>
          <a:bodyPr wrap="none" rtlCol="0">
            <a:spAutoFit/>
          </a:bodyPr>
          <a:lstStyle/>
          <a:p>
            <a:r>
              <a:rPr lang="en-US" b="1" dirty="0"/>
              <a:t>Observed</a:t>
            </a:r>
          </a:p>
        </p:txBody>
      </p:sp>
      <p:sp>
        <p:nvSpPr>
          <p:cNvPr id="7" name="TextBox 6">
            <a:extLst>
              <a:ext uri="{FF2B5EF4-FFF2-40B4-BE49-F238E27FC236}">
                <a16:creationId xmlns:a16="http://schemas.microsoft.com/office/drawing/2014/main" id="{BB6B7636-1DA7-8441-B0D2-11E790570B1A}"/>
              </a:ext>
            </a:extLst>
          </p:cNvPr>
          <p:cNvSpPr txBox="1"/>
          <p:nvPr/>
        </p:nvSpPr>
        <p:spPr>
          <a:xfrm rot="16200000">
            <a:off x="6769441" y="5839807"/>
            <a:ext cx="1250663" cy="369332"/>
          </a:xfrm>
          <a:prstGeom prst="rect">
            <a:avLst/>
          </a:prstGeom>
          <a:noFill/>
        </p:spPr>
        <p:txBody>
          <a:bodyPr wrap="none" rtlCol="0">
            <a:spAutoFit/>
          </a:bodyPr>
          <a:lstStyle/>
          <a:p>
            <a:r>
              <a:rPr lang="en-US" b="1" dirty="0"/>
              <a:t>Expected</a:t>
            </a:r>
          </a:p>
        </p:txBody>
      </p:sp>
    </p:spTree>
    <p:extLst>
      <p:ext uri="{BB962C8B-B14F-4D97-AF65-F5344CB8AC3E}">
        <p14:creationId xmlns:p14="http://schemas.microsoft.com/office/powerpoint/2010/main" val="404630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922789-A2B2-4E4D-ABEF-AE13EE3512CC}"/>
                  </a:ext>
                </a:extLst>
              </p:cNvPr>
              <p:cNvSpPr>
                <a:spLocks noGrp="1"/>
              </p:cNvSpPr>
              <p:nvPr>
                <p:ph type="title"/>
              </p:nvPr>
            </p:nvSpPr>
            <p:spPr>
              <a:xfrm>
                <a:off x="2280524" y="449629"/>
                <a:ext cx="8911687" cy="1280890"/>
              </a:xfrm>
            </p:spPr>
            <p:txBody>
              <a:bodyPr/>
              <a:lstStyle/>
              <a:p>
                <a:r>
                  <a:rPr lang="en-US" dirty="0"/>
                  <a:t>Calculating</a:t>
                </a:r>
                <a:br>
                  <a:rPr lang="en-US" dirty="0"/>
                </a:br>
                <a:r>
                  <a:rPr lang="en-US" dirty="0"/>
                  <a:t>Test Statistic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n-US" dirty="0"/>
                  <a:t>)</a:t>
                </a:r>
              </a:p>
            </p:txBody>
          </p:sp>
        </mc:Choice>
        <mc:Fallback xmlns="">
          <p:sp>
            <p:nvSpPr>
              <p:cNvPr id="2" name="Title 1">
                <a:extLst>
                  <a:ext uri="{FF2B5EF4-FFF2-40B4-BE49-F238E27FC236}">
                    <a16:creationId xmlns:a16="http://schemas.microsoft.com/office/drawing/2014/main" id="{F2922789-A2B2-4E4D-ABEF-AE13EE3512CC}"/>
                  </a:ext>
                </a:extLst>
              </p:cNvPr>
              <p:cNvSpPr>
                <a:spLocks noGrp="1" noRot="1" noChangeAspect="1" noMove="1" noResize="1" noEditPoints="1" noAdjustHandles="1" noChangeArrowheads="1" noChangeShapeType="1" noTextEdit="1"/>
              </p:cNvSpPr>
              <p:nvPr>
                <p:ph type="title"/>
              </p:nvPr>
            </p:nvSpPr>
            <p:spPr>
              <a:xfrm>
                <a:off x="2280524" y="449629"/>
                <a:ext cx="8911687" cy="1280890"/>
              </a:xfrm>
              <a:blipFill>
                <a:blip r:embed="rId2"/>
                <a:stretch>
                  <a:fillRect l="-2140" t="-6863" b="-980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982A021-9B69-5F44-951A-4DA95C8AC11D}"/>
              </a:ext>
            </a:extLst>
          </p:cNvPr>
          <p:cNvSpPr>
            <a:spLocks noGrp="1"/>
          </p:cNvSpPr>
          <p:nvPr>
            <p:ph idx="1"/>
          </p:nvPr>
        </p:nvSpPr>
        <p:spPr>
          <a:xfrm>
            <a:off x="1828800" y="2086738"/>
            <a:ext cx="10120393" cy="3293168"/>
          </a:xfrm>
        </p:spPr>
        <p:txBody>
          <a:bodyPr>
            <a:normAutofit/>
          </a:bodyPr>
          <a:lstStyle/>
          <a:p>
            <a:pPr>
              <a:buFontTx/>
              <a:buChar char="-"/>
            </a:pPr>
            <a:endParaRPr lang="en-US" sz="3000" dirty="0"/>
          </a:p>
          <a:p>
            <a:pPr>
              <a:buFontTx/>
              <a:buChar char="-"/>
            </a:pPr>
            <a:endParaRPr lang="en-US" sz="2400" dirty="0"/>
          </a:p>
          <a:p>
            <a:pPr>
              <a:buFontTx/>
              <a:buChar char="-"/>
            </a:pPr>
            <a:endParaRPr lang="en-US" sz="2400" dirty="0"/>
          </a:p>
        </p:txBody>
      </p:sp>
      <p:graphicFrame>
        <p:nvGraphicFramePr>
          <p:cNvPr id="4" name="Content Placeholder 7">
            <a:extLst>
              <a:ext uri="{FF2B5EF4-FFF2-40B4-BE49-F238E27FC236}">
                <a16:creationId xmlns:a16="http://schemas.microsoft.com/office/drawing/2014/main" id="{3722AC55-87A2-A245-96FD-BFBD046D6705}"/>
              </a:ext>
            </a:extLst>
          </p:cNvPr>
          <p:cNvGraphicFramePr>
            <a:graphicFrameLocks/>
          </p:cNvGraphicFramePr>
          <p:nvPr>
            <p:extLst>
              <p:ext uri="{D42A27DB-BD31-4B8C-83A1-F6EECF244321}">
                <p14:modId xmlns:p14="http://schemas.microsoft.com/office/powerpoint/2010/main" val="200095356"/>
              </p:ext>
            </p:extLst>
          </p:nvPr>
        </p:nvGraphicFramePr>
        <p:xfrm>
          <a:off x="7671661" y="22115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4,298</a:t>
                      </a:r>
                    </a:p>
                  </a:txBody>
                  <a:tcPr marL="54133" marR="54133" marT="27067" marB="27067"/>
                </a:tc>
                <a:tc>
                  <a:txBody>
                    <a:bodyPr/>
                    <a:lstStyle/>
                    <a:p>
                      <a:pPr algn="ctr"/>
                      <a:r>
                        <a:rPr lang="en-US" sz="1800" dirty="0"/>
                        <a:t>767</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7,136</a:t>
                      </a:r>
                    </a:p>
                  </a:txBody>
                  <a:tcPr marL="54133" marR="54133" marT="27067" marB="27067"/>
                </a:tc>
                <a:tc>
                  <a:txBody>
                    <a:bodyPr/>
                    <a:lstStyle/>
                    <a:p>
                      <a:pPr algn="ctr"/>
                      <a:r>
                        <a:rPr lang="en-US" sz="1800" dirty="0"/>
                        <a:t>643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graphicFrame>
        <p:nvGraphicFramePr>
          <p:cNvPr id="5" name="Content Placeholder 7">
            <a:extLst>
              <a:ext uri="{FF2B5EF4-FFF2-40B4-BE49-F238E27FC236}">
                <a16:creationId xmlns:a16="http://schemas.microsoft.com/office/drawing/2014/main" id="{5BC2A829-63D5-4E45-AFAC-BE6D87B855B6}"/>
              </a:ext>
            </a:extLst>
          </p:cNvPr>
          <p:cNvGraphicFramePr>
            <a:graphicFrameLocks/>
          </p:cNvGraphicFramePr>
          <p:nvPr>
            <p:extLst>
              <p:ext uri="{D42A27DB-BD31-4B8C-83A1-F6EECF244321}">
                <p14:modId xmlns:p14="http://schemas.microsoft.com/office/powerpoint/2010/main" val="2487059397"/>
              </p:ext>
            </p:extLst>
          </p:nvPr>
        </p:nvGraphicFramePr>
        <p:xfrm>
          <a:off x="7671661" y="5073444"/>
          <a:ext cx="3908007" cy="1784556"/>
        </p:xfrm>
        <a:graphic>
          <a:graphicData uri="http://schemas.openxmlformats.org/drawingml/2006/table">
            <a:tbl>
              <a:tblPr firstRow="1" bandRow="1">
                <a:tableStyleId>{5C22544A-7EE6-4342-B048-85BDC9FD1C3A}</a:tableStyleId>
              </a:tblPr>
              <a:tblGrid>
                <a:gridCol w="1101949">
                  <a:extLst>
                    <a:ext uri="{9D8B030D-6E8A-4147-A177-3AD203B41FA5}">
                      <a16:colId xmlns:a16="http://schemas.microsoft.com/office/drawing/2014/main" val="1737307532"/>
                    </a:ext>
                  </a:extLst>
                </a:gridCol>
                <a:gridCol w="908628">
                  <a:extLst>
                    <a:ext uri="{9D8B030D-6E8A-4147-A177-3AD203B41FA5}">
                      <a16:colId xmlns:a16="http://schemas.microsoft.com/office/drawing/2014/main" val="3422857163"/>
                    </a:ext>
                  </a:extLst>
                </a:gridCol>
                <a:gridCol w="948715">
                  <a:extLst>
                    <a:ext uri="{9D8B030D-6E8A-4147-A177-3AD203B41FA5}">
                      <a16:colId xmlns:a16="http://schemas.microsoft.com/office/drawing/2014/main" val="626214223"/>
                    </a:ext>
                  </a:extLst>
                </a:gridCol>
                <a:gridCol w="948715">
                  <a:extLst>
                    <a:ext uri="{9D8B030D-6E8A-4147-A177-3AD203B41FA5}">
                      <a16:colId xmlns:a16="http://schemas.microsoft.com/office/drawing/2014/main" val="4128397383"/>
                    </a:ext>
                  </a:extLst>
                </a:gridCol>
              </a:tblGrid>
              <a:tr h="446139">
                <a:tc>
                  <a:txBody>
                    <a:bodyPr/>
                    <a:lstStyle/>
                    <a:p>
                      <a:endParaRPr lang="en-US" sz="1800" dirty="0"/>
                    </a:p>
                  </a:txBody>
                  <a:tcPr marL="54133" marR="54133" marT="27067" marB="27067"/>
                </a:tc>
                <a:tc>
                  <a:txBody>
                    <a:bodyPr/>
                    <a:lstStyle/>
                    <a:p>
                      <a:r>
                        <a:rPr lang="en-US" sz="1800" dirty="0"/>
                        <a:t>Lived</a:t>
                      </a:r>
                    </a:p>
                  </a:txBody>
                  <a:tcPr marL="54133" marR="54133" marT="27067" marB="27067"/>
                </a:tc>
                <a:tc>
                  <a:txBody>
                    <a:bodyPr/>
                    <a:lstStyle/>
                    <a:p>
                      <a:r>
                        <a:rPr lang="en-US" sz="1800" dirty="0"/>
                        <a:t>Died</a:t>
                      </a:r>
                    </a:p>
                  </a:txBody>
                  <a:tcPr marL="54133" marR="54133" marT="27067" marB="27067"/>
                </a:tc>
                <a:tc>
                  <a:txBody>
                    <a:bodyPr/>
                    <a:lstStyle/>
                    <a:p>
                      <a:r>
                        <a:rPr lang="en-US" sz="1800" dirty="0"/>
                        <a:t>Total</a:t>
                      </a:r>
                    </a:p>
                  </a:txBody>
                  <a:tcPr marL="54133" marR="54133" marT="27067" marB="27067"/>
                </a:tc>
                <a:extLst>
                  <a:ext uri="{0D108BD9-81ED-4DB2-BD59-A6C34878D82A}">
                    <a16:rowId xmlns:a16="http://schemas.microsoft.com/office/drawing/2014/main" val="969699654"/>
                  </a:ext>
                </a:extLst>
              </a:tr>
              <a:tr h="446139">
                <a:tc>
                  <a:txBody>
                    <a:bodyPr/>
                    <a:lstStyle/>
                    <a:p>
                      <a:r>
                        <a:rPr lang="en-US" sz="1800" dirty="0"/>
                        <a:t>Male </a:t>
                      </a:r>
                    </a:p>
                  </a:txBody>
                  <a:tcPr marL="54133" marR="54133" marT="27067" marB="27067"/>
                </a:tc>
                <a:tc>
                  <a:txBody>
                    <a:bodyPr/>
                    <a:lstStyle/>
                    <a:p>
                      <a:pPr algn="ctr"/>
                      <a:r>
                        <a:rPr lang="en-US" sz="1800" dirty="0"/>
                        <a:t>4,535</a:t>
                      </a:r>
                    </a:p>
                  </a:txBody>
                  <a:tcPr marL="54133" marR="54133" marT="27067" marB="27067"/>
                </a:tc>
                <a:tc>
                  <a:txBody>
                    <a:bodyPr/>
                    <a:lstStyle/>
                    <a:p>
                      <a:pPr algn="ctr"/>
                      <a:r>
                        <a:rPr lang="en-US" sz="1800" dirty="0"/>
                        <a:t>559</a:t>
                      </a:r>
                    </a:p>
                  </a:txBody>
                  <a:tcPr marL="54133" marR="54133" marT="27067" marB="27067"/>
                </a:tc>
                <a:tc>
                  <a:txBody>
                    <a:bodyPr/>
                    <a:lstStyle/>
                    <a:p>
                      <a:pPr algn="ctr"/>
                      <a:r>
                        <a:rPr lang="en-US" sz="1800" dirty="0"/>
                        <a:t>5,095</a:t>
                      </a:r>
                    </a:p>
                  </a:txBody>
                  <a:tcPr marL="54133" marR="54133" marT="27067" marB="27067"/>
                </a:tc>
                <a:extLst>
                  <a:ext uri="{0D108BD9-81ED-4DB2-BD59-A6C34878D82A}">
                    <a16:rowId xmlns:a16="http://schemas.microsoft.com/office/drawing/2014/main" val="1330287343"/>
                  </a:ext>
                </a:extLst>
              </a:tr>
              <a:tr h="446139">
                <a:tc>
                  <a:txBody>
                    <a:bodyPr/>
                    <a:lstStyle/>
                    <a:p>
                      <a:r>
                        <a:rPr lang="en-US" sz="1800" dirty="0"/>
                        <a:t>Female</a:t>
                      </a:r>
                    </a:p>
                  </a:txBody>
                  <a:tcPr marL="54133" marR="54133" marT="27067" marB="27067"/>
                </a:tc>
                <a:tc>
                  <a:txBody>
                    <a:bodyPr/>
                    <a:lstStyle/>
                    <a:p>
                      <a:pPr algn="ctr"/>
                      <a:r>
                        <a:rPr lang="en-US" sz="1800" dirty="0"/>
                        <a:t>6,925</a:t>
                      </a:r>
                    </a:p>
                  </a:txBody>
                  <a:tcPr marL="54133" marR="54133" marT="27067" marB="27067"/>
                </a:tc>
                <a:tc>
                  <a:txBody>
                    <a:bodyPr/>
                    <a:lstStyle/>
                    <a:p>
                      <a:pPr algn="ctr"/>
                      <a:r>
                        <a:rPr lang="en-US" sz="1800" dirty="0"/>
                        <a:t>1,583</a:t>
                      </a:r>
                    </a:p>
                  </a:txBody>
                  <a:tcPr marL="54133" marR="54133" marT="27067" marB="27067"/>
                </a:tc>
                <a:tc>
                  <a:txBody>
                    <a:bodyPr/>
                    <a:lstStyle/>
                    <a:p>
                      <a:pPr algn="ctr"/>
                      <a:r>
                        <a:rPr lang="en-US" sz="1800" dirty="0"/>
                        <a:t>7,779</a:t>
                      </a:r>
                    </a:p>
                  </a:txBody>
                  <a:tcPr marL="54133" marR="54133" marT="27067" marB="27067"/>
                </a:tc>
                <a:extLst>
                  <a:ext uri="{0D108BD9-81ED-4DB2-BD59-A6C34878D82A}">
                    <a16:rowId xmlns:a16="http://schemas.microsoft.com/office/drawing/2014/main" val="609122026"/>
                  </a:ext>
                </a:extLst>
              </a:tr>
              <a:tr h="446139">
                <a:tc>
                  <a:txBody>
                    <a:bodyPr/>
                    <a:lstStyle/>
                    <a:p>
                      <a:r>
                        <a:rPr lang="en-US" sz="1800" dirty="0"/>
                        <a:t>Total</a:t>
                      </a:r>
                    </a:p>
                  </a:txBody>
                  <a:tcPr marL="54133" marR="54133" marT="27067" marB="27067"/>
                </a:tc>
                <a:tc>
                  <a:txBody>
                    <a:bodyPr/>
                    <a:lstStyle/>
                    <a:p>
                      <a:pPr algn="ctr"/>
                      <a:r>
                        <a:rPr lang="en-US" sz="1800" dirty="0"/>
                        <a:t>11,434</a:t>
                      </a:r>
                    </a:p>
                  </a:txBody>
                  <a:tcPr marL="54133" marR="54133" marT="27067" marB="27067"/>
                </a:tc>
                <a:tc>
                  <a:txBody>
                    <a:bodyPr/>
                    <a:lstStyle/>
                    <a:p>
                      <a:pPr algn="ctr"/>
                      <a:r>
                        <a:rPr lang="en-US" sz="1800" dirty="0"/>
                        <a:t>1,410</a:t>
                      </a:r>
                    </a:p>
                  </a:txBody>
                  <a:tcPr marL="54133" marR="54133" marT="27067" marB="27067"/>
                </a:tc>
                <a:tc>
                  <a:txBody>
                    <a:bodyPr/>
                    <a:lstStyle/>
                    <a:p>
                      <a:pPr algn="ctr"/>
                      <a:r>
                        <a:rPr lang="en-US" sz="1800" b="1" dirty="0"/>
                        <a:t>12,844</a:t>
                      </a:r>
                    </a:p>
                  </a:txBody>
                  <a:tcPr marL="54133" marR="54133" marT="27067" marB="27067"/>
                </a:tc>
                <a:extLst>
                  <a:ext uri="{0D108BD9-81ED-4DB2-BD59-A6C34878D82A}">
                    <a16:rowId xmlns:a16="http://schemas.microsoft.com/office/drawing/2014/main" val="3694928145"/>
                  </a:ext>
                </a:extLst>
              </a:tr>
            </a:tbl>
          </a:graphicData>
        </a:graphic>
      </p:graphicFrame>
      <p:sp>
        <p:nvSpPr>
          <p:cNvPr id="6" name="TextBox 5">
            <a:extLst>
              <a:ext uri="{FF2B5EF4-FFF2-40B4-BE49-F238E27FC236}">
                <a16:creationId xmlns:a16="http://schemas.microsoft.com/office/drawing/2014/main" id="{44566395-80A2-9B43-86BD-B3B0036C49F8}"/>
              </a:ext>
            </a:extLst>
          </p:cNvPr>
          <p:cNvSpPr txBox="1"/>
          <p:nvPr/>
        </p:nvSpPr>
        <p:spPr>
          <a:xfrm rot="16200000">
            <a:off x="6663925" y="928766"/>
            <a:ext cx="1289135" cy="369332"/>
          </a:xfrm>
          <a:prstGeom prst="rect">
            <a:avLst/>
          </a:prstGeom>
          <a:noFill/>
        </p:spPr>
        <p:txBody>
          <a:bodyPr wrap="none" rtlCol="0">
            <a:spAutoFit/>
          </a:bodyPr>
          <a:lstStyle/>
          <a:p>
            <a:r>
              <a:rPr lang="en-US" b="1" dirty="0"/>
              <a:t>Observed</a:t>
            </a:r>
          </a:p>
        </p:txBody>
      </p:sp>
      <p:sp>
        <p:nvSpPr>
          <p:cNvPr id="7" name="TextBox 6">
            <a:extLst>
              <a:ext uri="{FF2B5EF4-FFF2-40B4-BE49-F238E27FC236}">
                <a16:creationId xmlns:a16="http://schemas.microsoft.com/office/drawing/2014/main" id="{BB6B7636-1DA7-8441-B0D2-11E790570B1A}"/>
              </a:ext>
            </a:extLst>
          </p:cNvPr>
          <p:cNvSpPr txBox="1"/>
          <p:nvPr/>
        </p:nvSpPr>
        <p:spPr>
          <a:xfrm rot="16200000">
            <a:off x="6769441" y="5839807"/>
            <a:ext cx="1250663" cy="369332"/>
          </a:xfrm>
          <a:prstGeom prst="rect">
            <a:avLst/>
          </a:prstGeom>
          <a:noFill/>
        </p:spPr>
        <p:txBody>
          <a:bodyPr wrap="none" rtlCol="0">
            <a:spAutoFit/>
          </a:bodyPr>
          <a:lstStyle/>
          <a:p>
            <a:r>
              <a:rPr lang="en-US" b="1" dirty="0"/>
              <a:t>Expected</a:t>
            </a:r>
          </a:p>
        </p:txBody>
      </p:sp>
      <p:pic>
        <p:nvPicPr>
          <p:cNvPr id="8" name="Picture 7">
            <a:extLst>
              <a:ext uri="{FF2B5EF4-FFF2-40B4-BE49-F238E27FC236}">
                <a16:creationId xmlns:a16="http://schemas.microsoft.com/office/drawing/2014/main" id="{C82AA11F-A1CE-4B4C-86EB-C95C67245463}"/>
              </a:ext>
            </a:extLst>
          </p:cNvPr>
          <p:cNvPicPr>
            <a:picLocks noChangeAspect="1"/>
          </p:cNvPicPr>
          <p:nvPr/>
        </p:nvPicPr>
        <p:blipFill rotWithShape="1">
          <a:blip r:embed="rId3"/>
          <a:srcRect r="51998"/>
          <a:stretch/>
        </p:blipFill>
        <p:spPr>
          <a:xfrm>
            <a:off x="3073373" y="2055963"/>
            <a:ext cx="3079455" cy="10242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6D9AA7-C939-6B4D-BA1E-A3556D274D3B}"/>
                  </a:ext>
                </a:extLst>
              </p:cNvPr>
              <p:cNvSpPr txBox="1"/>
              <p:nvPr/>
            </p:nvSpPr>
            <p:spPr>
              <a:xfrm>
                <a:off x="3073373" y="3554987"/>
                <a:ext cx="5611280" cy="803618"/>
              </a:xfrm>
              <a:prstGeom prst="rect">
                <a:avLst/>
              </a:prstGeom>
              <a:noFill/>
            </p:spPr>
            <p:txBody>
              <a:bodyPr wrap="none" rtlCol="0">
                <a:spAutoFit/>
              </a:bodyPr>
              <a:lstStyle/>
              <a:p>
                <a14:m>
                  <m:oMath xmlns:m="http://schemas.openxmlformats.org/officeDocument/2006/math">
                    <m:sSup>
                      <m:sSupPr>
                        <m:ctrlPr>
                          <a:rPr lang="en-US" sz="320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 </m:t>
                    </m:r>
                  </m:oMath>
                </a14:m>
                <a:r>
                  <a:rPr lang="en-US" sz="3000" dirty="0"/>
                  <a:t>= </a:t>
                </a:r>
                <a14:m>
                  <m:oMath xmlns:m="http://schemas.openxmlformats.org/officeDocument/2006/math">
                    <m:f>
                      <m:fPr>
                        <m:ctrlPr>
                          <a:rPr lang="en-US" sz="3000" i="1" dirty="0" smtClean="0">
                            <a:latin typeface="Cambria Math" panose="02040503050406030204" pitchFamily="18" charset="0"/>
                          </a:rPr>
                        </m:ctrlPr>
                      </m:fPr>
                      <m:num>
                        <m:r>
                          <a:rPr lang="en-US" sz="3000" i="1" dirty="0" smtClean="0">
                            <a:latin typeface="Cambria Math" panose="02040503050406030204" pitchFamily="18" charset="0"/>
                          </a:rPr>
                          <m:t>(4,298 − 4,535)</m:t>
                        </m:r>
                        <m:r>
                          <a:rPr lang="en-US" sz="3000" i="1" baseline="30000" dirty="0" smtClean="0">
                            <a:latin typeface="Cambria Math" panose="02040503050406030204" pitchFamily="18" charset="0"/>
                          </a:rPr>
                          <m:t>2</m:t>
                        </m:r>
                      </m:num>
                      <m:den>
                        <m:r>
                          <a:rPr lang="en-US" sz="3000" b="0" i="1" dirty="0" smtClean="0">
                            <a:latin typeface="Cambria Math" panose="02040503050406030204" pitchFamily="18" charset="0"/>
                          </a:rPr>
                          <m:t>4,535</m:t>
                        </m:r>
                      </m:den>
                    </m:f>
                    <m:r>
                      <a:rPr lang="en-US" sz="3000" b="0" i="1" dirty="0" smtClean="0">
                        <a:latin typeface="Cambria Math" panose="02040503050406030204" pitchFamily="18" charset="0"/>
                      </a:rPr>
                      <m:t>+ …=147.76</m:t>
                    </m:r>
                  </m:oMath>
                </a14:m>
                <a:endParaRPr lang="en-US" sz="3000" dirty="0"/>
              </a:p>
            </p:txBody>
          </p:sp>
        </mc:Choice>
        <mc:Fallback xmlns="">
          <p:sp>
            <p:nvSpPr>
              <p:cNvPr id="9" name="TextBox 8">
                <a:extLst>
                  <a:ext uri="{FF2B5EF4-FFF2-40B4-BE49-F238E27FC236}">
                    <a16:creationId xmlns:a16="http://schemas.microsoft.com/office/drawing/2014/main" id="{5E6D9AA7-C939-6B4D-BA1E-A3556D274D3B}"/>
                  </a:ext>
                </a:extLst>
              </p:cNvPr>
              <p:cNvSpPr txBox="1">
                <a:spLocks noRot="1" noChangeAspect="1" noMove="1" noResize="1" noEditPoints="1" noAdjustHandles="1" noChangeArrowheads="1" noChangeShapeType="1" noTextEdit="1"/>
              </p:cNvSpPr>
              <p:nvPr/>
            </p:nvSpPr>
            <p:spPr>
              <a:xfrm>
                <a:off x="3073373" y="3554987"/>
                <a:ext cx="5611280" cy="803618"/>
              </a:xfrm>
              <a:prstGeom prst="rect">
                <a:avLst/>
              </a:prstGeom>
              <a:blipFill>
                <a:blip r:embed="rId4"/>
                <a:stretch>
                  <a:fillRect l="-677" b="-312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2BEAA07-70FB-AD47-9DE2-657290FC577C}"/>
              </a:ext>
            </a:extLst>
          </p:cNvPr>
          <p:cNvSpPr txBox="1"/>
          <p:nvPr/>
        </p:nvSpPr>
        <p:spPr>
          <a:xfrm>
            <a:off x="1828800" y="6280473"/>
            <a:ext cx="950901" cy="369332"/>
          </a:xfrm>
          <a:prstGeom prst="rect">
            <a:avLst/>
          </a:prstGeom>
          <a:noFill/>
        </p:spPr>
        <p:txBody>
          <a:bodyPr wrap="none" rtlCol="0">
            <a:spAutoFit/>
          </a:bodyPr>
          <a:lstStyle/>
          <a:p>
            <a:r>
              <a:rPr lang="en-US" dirty="0"/>
              <a:t>Line 30</a:t>
            </a:r>
          </a:p>
        </p:txBody>
      </p:sp>
    </p:spTree>
    <p:extLst>
      <p:ext uri="{BB962C8B-B14F-4D97-AF65-F5344CB8AC3E}">
        <p14:creationId xmlns:p14="http://schemas.microsoft.com/office/powerpoint/2010/main" val="769075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98A9-8634-A842-A565-BC064AE65AB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DECAB53-E20D-4C43-A804-5C142B8A81B8}"/>
              </a:ext>
            </a:extLst>
          </p:cNvPr>
          <p:cNvSpPr>
            <a:spLocks noGrp="1"/>
          </p:cNvSpPr>
          <p:nvPr>
            <p:ph idx="1"/>
          </p:nvPr>
        </p:nvSpPr>
        <p:spPr/>
        <p:txBody>
          <a:bodyPr>
            <a:normAutofit/>
          </a:bodyPr>
          <a:lstStyle/>
          <a:p>
            <a:pPr marL="0" indent="0">
              <a:buNone/>
            </a:pPr>
            <a:r>
              <a:rPr lang="en-US" sz="3200" dirty="0"/>
              <a:t>• Scales of measurements</a:t>
            </a:r>
          </a:p>
          <a:p>
            <a:pPr marL="0" indent="0">
              <a:buNone/>
            </a:pPr>
            <a:r>
              <a:rPr lang="en-US" sz="3200" dirty="0"/>
              <a:t>• </a:t>
            </a:r>
            <a:r>
              <a:rPr lang="en-US" sz="3200" dirty="0" err="1"/>
              <a:t>McNemar</a:t>
            </a:r>
            <a:r>
              <a:rPr lang="en-US" sz="3200" dirty="0"/>
              <a:t> test for paired data</a:t>
            </a:r>
          </a:p>
          <a:p>
            <a:pPr marL="0" indent="0">
              <a:buNone/>
            </a:pPr>
            <a:r>
              <a:rPr lang="en-US" sz="3200" dirty="0"/>
              <a:t>• Mann-Whitney U test</a:t>
            </a:r>
          </a:p>
          <a:p>
            <a:pPr marL="0" indent="0">
              <a:buNone/>
            </a:pPr>
            <a:r>
              <a:rPr lang="en-US" sz="3200" dirty="0"/>
              <a:t>•Wilcoxon signed rank test</a:t>
            </a:r>
          </a:p>
          <a:p>
            <a:pPr marL="0" indent="0">
              <a:buNone/>
            </a:pPr>
            <a:r>
              <a:rPr lang="en-US" sz="3200" dirty="0"/>
              <a:t>• Sign test</a:t>
            </a:r>
          </a:p>
          <a:p>
            <a:endParaRPr lang="en-US" sz="3200" dirty="0"/>
          </a:p>
        </p:txBody>
      </p:sp>
    </p:spTree>
    <p:extLst>
      <p:ext uri="{BB962C8B-B14F-4D97-AF65-F5344CB8AC3E}">
        <p14:creationId xmlns:p14="http://schemas.microsoft.com/office/powerpoint/2010/main" val="233947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C4A3-B634-FC46-A443-4DFBE2753902}"/>
              </a:ext>
            </a:extLst>
          </p:cNvPr>
          <p:cNvSpPr>
            <a:spLocks noGrp="1"/>
          </p:cNvSpPr>
          <p:nvPr>
            <p:ph type="title"/>
          </p:nvPr>
        </p:nvSpPr>
        <p:spPr/>
        <p:txBody>
          <a:bodyPr>
            <a:normAutofit/>
          </a:bodyPr>
          <a:lstStyle/>
          <a:p>
            <a:r>
              <a:rPr lang="en-US" sz="4000" dirty="0"/>
              <a:t>Fisher’s Exact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CE299A-0BDC-7F47-8404-497A679994C5}"/>
                  </a:ext>
                </a:extLst>
              </p:cNvPr>
              <p:cNvSpPr>
                <a:spLocks noGrp="1"/>
              </p:cNvSpPr>
              <p:nvPr>
                <p:ph idx="1"/>
              </p:nvPr>
            </p:nvSpPr>
            <p:spPr/>
            <p:txBody>
              <a:bodyPr>
                <a:noAutofit/>
              </a:bodyPr>
              <a:lstStyle/>
              <a:p>
                <a:pPr>
                  <a:buFontTx/>
                  <a:buChar char="-"/>
                </a:pPr>
                <a:r>
                  <a:rPr lang="en-US" sz="3000" dirty="0"/>
                  <a:t>Used for small sample sizes (when n&lt;30), then </a:t>
                </a:r>
                <a14:m>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𝜒</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 </m:t>
                    </m:r>
                  </m:oMath>
                </a14:m>
                <a:r>
                  <a:rPr lang="en-US" sz="3000" dirty="0"/>
                  <a:t>produces poor results</a:t>
                </a:r>
              </a:p>
              <a:p>
                <a:pPr lvl="1">
                  <a:buFontTx/>
                  <a:buChar char="-"/>
                </a:pPr>
                <a:r>
                  <a:rPr lang="en-US" sz="3000" dirty="0"/>
                  <a:t>Will produce a higher p-value than </a:t>
                </a:r>
                <a14:m>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𝜒</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 </m:t>
                    </m:r>
                  </m:oMath>
                </a14:m>
                <a:endParaRPr lang="en-US" sz="3000" dirty="0"/>
              </a:p>
              <a:p>
                <a:pPr>
                  <a:buFontTx/>
                  <a:buChar char="-"/>
                </a:pPr>
                <a:r>
                  <a:rPr lang="en-US" sz="3000" dirty="0"/>
                  <a:t>However, when sample size is small, it is easy to list all possible arrangements of observations and compute the probability associated with each possible arrangement of the data.</a:t>
                </a:r>
              </a:p>
              <a:p>
                <a:endParaRPr lang="en-US" sz="3000" dirty="0"/>
              </a:p>
            </p:txBody>
          </p:sp>
        </mc:Choice>
        <mc:Fallback xmlns="">
          <p:sp>
            <p:nvSpPr>
              <p:cNvPr id="3" name="Content Placeholder 2">
                <a:extLst>
                  <a:ext uri="{FF2B5EF4-FFF2-40B4-BE49-F238E27FC236}">
                    <a16:creationId xmlns:a16="http://schemas.microsoft.com/office/drawing/2014/main" id="{29CE299A-0BDC-7F47-8404-497A679994C5}"/>
                  </a:ext>
                </a:extLst>
              </p:cNvPr>
              <p:cNvSpPr>
                <a:spLocks noGrp="1" noRot="1" noChangeAspect="1" noMove="1" noResize="1" noEditPoints="1" noAdjustHandles="1" noChangeArrowheads="1" noChangeShapeType="1" noTextEdit="1"/>
              </p:cNvSpPr>
              <p:nvPr>
                <p:ph idx="1"/>
              </p:nvPr>
            </p:nvSpPr>
            <p:spPr>
              <a:blipFill>
                <a:blip r:embed="rId3"/>
                <a:stretch>
                  <a:fillRect l="-1709" t="-2020" r="-1709" b="-107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CCCB93-611D-0344-B62D-DE29D8200027}"/>
              </a:ext>
            </a:extLst>
          </p:cNvPr>
          <p:cNvSpPr txBox="1"/>
          <p:nvPr/>
        </p:nvSpPr>
        <p:spPr>
          <a:xfrm>
            <a:off x="1887793" y="6356555"/>
            <a:ext cx="950901" cy="369332"/>
          </a:xfrm>
          <a:prstGeom prst="rect">
            <a:avLst/>
          </a:prstGeom>
          <a:noFill/>
        </p:spPr>
        <p:txBody>
          <a:bodyPr wrap="none" rtlCol="0">
            <a:spAutoFit/>
          </a:bodyPr>
          <a:lstStyle/>
          <a:p>
            <a:r>
              <a:rPr lang="en-US" dirty="0"/>
              <a:t>Line 54</a:t>
            </a:r>
          </a:p>
        </p:txBody>
      </p:sp>
      <p:sp>
        <p:nvSpPr>
          <p:cNvPr id="5" name="TextBox 4">
            <a:extLst>
              <a:ext uri="{FF2B5EF4-FFF2-40B4-BE49-F238E27FC236}">
                <a16:creationId xmlns:a16="http://schemas.microsoft.com/office/drawing/2014/main" id="{537E83B5-F7F1-9C48-9BB1-E66449735F43}"/>
              </a:ext>
            </a:extLst>
          </p:cNvPr>
          <p:cNvSpPr txBox="1"/>
          <p:nvPr/>
        </p:nvSpPr>
        <p:spPr>
          <a:xfrm>
            <a:off x="4005943" y="6356555"/>
            <a:ext cx="7170553" cy="369332"/>
          </a:xfrm>
          <a:prstGeom prst="rect">
            <a:avLst/>
          </a:prstGeom>
          <a:noFill/>
        </p:spPr>
        <p:txBody>
          <a:bodyPr wrap="none" rtlCol="0">
            <a:spAutoFit/>
          </a:bodyPr>
          <a:lstStyle/>
          <a:p>
            <a:r>
              <a:rPr lang="en-US" dirty="0"/>
              <a:t>https://</a:t>
            </a:r>
            <a:r>
              <a:rPr lang="en-US" dirty="0" err="1"/>
              <a:t>www.math.wustl.edu</a:t>
            </a:r>
            <a:r>
              <a:rPr lang="en-US" dirty="0"/>
              <a:t>/~victor/classes/ma322/r-eg-21.txt</a:t>
            </a:r>
          </a:p>
        </p:txBody>
      </p:sp>
    </p:spTree>
    <p:extLst>
      <p:ext uri="{BB962C8B-B14F-4D97-AF65-F5344CB8AC3E}">
        <p14:creationId xmlns:p14="http://schemas.microsoft.com/office/powerpoint/2010/main" val="2140216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7E72-52B4-6144-B568-FBCEE39E0B2B}"/>
              </a:ext>
            </a:extLst>
          </p:cNvPr>
          <p:cNvSpPr>
            <a:spLocks noGrp="1"/>
          </p:cNvSpPr>
          <p:nvPr>
            <p:ph type="title"/>
          </p:nvPr>
        </p:nvSpPr>
        <p:spPr/>
        <p:txBody>
          <a:bodyPr>
            <a:normAutofit/>
          </a:bodyPr>
          <a:lstStyle/>
          <a:p>
            <a:r>
              <a:rPr lang="en-US" sz="4000" dirty="0" err="1"/>
              <a:t>McNemar</a:t>
            </a:r>
            <a:r>
              <a:rPr lang="en-US" sz="4000" dirty="0"/>
              <a:t>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2018E-BC25-7C4F-80C8-01C6EE77934F}"/>
                  </a:ext>
                </a:extLst>
              </p:cNvPr>
              <p:cNvSpPr>
                <a:spLocks noGrp="1"/>
              </p:cNvSpPr>
              <p:nvPr>
                <p:ph idx="1"/>
              </p:nvPr>
            </p:nvSpPr>
            <p:spPr>
              <a:xfrm>
                <a:off x="2247254" y="2133600"/>
                <a:ext cx="9257358" cy="3777622"/>
              </a:xfrm>
            </p:spPr>
            <p:txBody>
              <a:bodyPr>
                <a:noAutofit/>
              </a:bodyPr>
              <a:lstStyle/>
              <a:p>
                <a:pPr>
                  <a:buFontTx/>
                  <a:buChar char="-"/>
                </a:pPr>
                <a14:m>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 </m:t>
                    </m:r>
                  </m:oMath>
                </a14:m>
                <a:r>
                  <a:rPr lang="en-US" sz="3000" dirty="0"/>
                  <a:t>should not be used for paired data – it tests the hypothesis that the rows and columns have independent data</a:t>
                </a:r>
              </a:p>
              <a:p>
                <a:pPr>
                  <a:buFontTx/>
                  <a:buChar char="-"/>
                </a:pPr>
                <a:r>
                  <a:rPr lang="en-US" sz="3000" dirty="0" err="1"/>
                  <a:t>McNemar</a:t>
                </a:r>
                <a:r>
                  <a:rPr lang="en-US" sz="3000" dirty="0"/>
                  <a:t> is used to compare paired nominal data from the same subject</a:t>
                </a:r>
              </a:p>
              <a:p>
                <a:pPr>
                  <a:buFontTx/>
                  <a:buChar char="-"/>
                </a:pPr>
                <a:r>
                  <a:rPr lang="en-US" sz="3000" dirty="0"/>
                  <a:t>H</a:t>
                </a:r>
                <a:r>
                  <a:rPr lang="en-US" sz="3000" baseline="-25000" dirty="0"/>
                  <a:t>o</a:t>
                </a:r>
                <a:r>
                  <a:rPr lang="en-US" sz="3000" dirty="0"/>
                  <a:t> is that the proportions of positive results are the same for both treatments</a:t>
                </a:r>
              </a:p>
              <a:p>
                <a:endParaRPr lang="en-US" sz="3000" dirty="0"/>
              </a:p>
            </p:txBody>
          </p:sp>
        </mc:Choice>
        <mc:Fallback xmlns="">
          <p:sp>
            <p:nvSpPr>
              <p:cNvPr id="3" name="Content Placeholder 2">
                <a:extLst>
                  <a:ext uri="{FF2B5EF4-FFF2-40B4-BE49-F238E27FC236}">
                    <a16:creationId xmlns:a16="http://schemas.microsoft.com/office/drawing/2014/main" id="{4AE2018E-BC25-7C4F-80C8-01C6EE77934F}"/>
                  </a:ext>
                </a:extLst>
              </p:cNvPr>
              <p:cNvSpPr>
                <a:spLocks noGrp="1" noRot="1" noChangeAspect="1" noMove="1" noResize="1" noEditPoints="1" noAdjustHandles="1" noChangeArrowheads="1" noChangeShapeType="1" noTextEdit="1"/>
              </p:cNvSpPr>
              <p:nvPr>
                <p:ph idx="1"/>
              </p:nvPr>
            </p:nvSpPr>
            <p:spPr>
              <a:xfrm>
                <a:off x="2247254" y="2133600"/>
                <a:ext cx="9257358" cy="3777622"/>
              </a:xfrm>
              <a:blipFill>
                <a:blip r:embed="rId2"/>
                <a:stretch>
                  <a:fillRect l="-1370" t="-1347" r="-21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5B549C-7970-7148-8A19-F1B3A9FDB551}"/>
              </a:ext>
            </a:extLst>
          </p:cNvPr>
          <p:cNvSpPr txBox="1"/>
          <p:nvPr/>
        </p:nvSpPr>
        <p:spPr>
          <a:xfrm>
            <a:off x="2247254" y="6139822"/>
            <a:ext cx="8571577" cy="369332"/>
          </a:xfrm>
          <a:prstGeom prst="rect">
            <a:avLst/>
          </a:prstGeom>
          <a:noFill/>
        </p:spPr>
        <p:txBody>
          <a:bodyPr wrap="none" rtlCol="0">
            <a:spAutoFit/>
          </a:bodyPr>
          <a:lstStyle/>
          <a:p>
            <a:r>
              <a:rPr lang="en-US" dirty="0"/>
              <a:t>https://</a:t>
            </a:r>
            <a:r>
              <a:rPr lang="en-US" dirty="0" err="1"/>
              <a:t>stat.ethz.ch</a:t>
            </a:r>
            <a:r>
              <a:rPr lang="en-US" dirty="0"/>
              <a:t>/R-manual/R-</a:t>
            </a:r>
            <a:r>
              <a:rPr lang="en-US" dirty="0" err="1"/>
              <a:t>devel</a:t>
            </a:r>
            <a:r>
              <a:rPr lang="en-US" dirty="0"/>
              <a:t>/library/stats/html/</a:t>
            </a:r>
            <a:r>
              <a:rPr lang="en-US" dirty="0" err="1"/>
              <a:t>mcnemar.test.html</a:t>
            </a:r>
            <a:endParaRPr lang="en-US" dirty="0"/>
          </a:p>
        </p:txBody>
      </p:sp>
    </p:spTree>
    <p:extLst>
      <p:ext uri="{BB962C8B-B14F-4D97-AF65-F5344CB8AC3E}">
        <p14:creationId xmlns:p14="http://schemas.microsoft.com/office/powerpoint/2010/main" val="3233179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4CF-5C77-554A-9F5A-211A950D7072}"/>
              </a:ext>
            </a:extLst>
          </p:cNvPr>
          <p:cNvSpPr>
            <a:spLocks noGrp="1"/>
          </p:cNvSpPr>
          <p:nvPr>
            <p:ph type="title"/>
          </p:nvPr>
        </p:nvSpPr>
        <p:spPr/>
        <p:txBody>
          <a:bodyPr>
            <a:normAutofit/>
          </a:bodyPr>
          <a:lstStyle/>
          <a:p>
            <a:r>
              <a:rPr lang="en-US" sz="4000" dirty="0"/>
              <a:t>Paired Data</a:t>
            </a:r>
          </a:p>
        </p:txBody>
      </p:sp>
      <p:pic>
        <p:nvPicPr>
          <p:cNvPr id="9" name="Content Placeholder 8">
            <a:extLst>
              <a:ext uri="{FF2B5EF4-FFF2-40B4-BE49-F238E27FC236}">
                <a16:creationId xmlns:a16="http://schemas.microsoft.com/office/drawing/2014/main" id="{7EE6204F-4572-244F-952D-286D18E06A13}"/>
              </a:ext>
            </a:extLst>
          </p:cNvPr>
          <p:cNvPicPr>
            <a:picLocks noGrp="1" noChangeAspect="1"/>
          </p:cNvPicPr>
          <p:nvPr>
            <p:ph idx="1"/>
          </p:nvPr>
        </p:nvPicPr>
        <p:blipFill>
          <a:blip r:embed="rId2"/>
          <a:stretch>
            <a:fillRect/>
          </a:stretch>
        </p:blipFill>
        <p:spPr>
          <a:xfrm>
            <a:off x="1395843" y="1782304"/>
            <a:ext cx="10402996" cy="3052458"/>
          </a:xfrm>
        </p:spPr>
      </p:pic>
      <p:pic>
        <p:nvPicPr>
          <p:cNvPr id="10" name="Picture 9">
            <a:extLst>
              <a:ext uri="{FF2B5EF4-FFF2-40B4-BE49-F238E27FC236}">
                <a16:creationId xmlns:a16="http://schemas.microsoft.com/office/drawing/2014/main" id="{0DED8879-09C1-974E-A477-FA1012E4E833}"/>
              </a:ext>
            </a:extLst>
          </p:cNvPr>
          <p:cNvPicPr>
            <a:picLocks noChangeAspect="1"/>
          </p:cNvPicPr>
          <p:nvPr/>
        </p:nvPicPr>
        <p:blipFill>
          <a:blip r:embed="rId3"/>
          <a:stretch>
            <a:fillRect/>
          </a:stretch>
        </p:blipFill>
        <p:spPr>
          <a:xfrm>
            <a:off x="5315552" y="5269424"/>
            <a:ext cx="2606502" cy="1082361"/>
          </a:xfrm>
          <a:prstGeom prst="rect">
            <a:avLst/>
          </a:prstGeom>
        </p:spPr>
      </p:pic>
      <p:sp>
        <p:nvSpPr>
          <p:cNvPr id="3" name="TextBox 2">
            <a:extLst>
              <a:ext uri="{FF2B5EF4-FFF2-40B4-BE49-F238E27FC236}">
                <a16:creationId xmlns:a16="http://schemas.microsoft.com/office/drawing/2014/main" id="{0BB9010D-1F99-AF4E-881B-92DB8D1B915E}"/>
              </a:ext>
            </a:extLst>
          </p:cNvPr>
          <p:cNvSpPr txBox="1"/>
          <p:nvPr/>
        </p:nvSpPr>
        <p:spPr>
          <a:xfrm>
            <a:off x="1519084" y="6351785"/>
            <a:ext cx="950901" cy="369332"/>
          </a:xfrm>
          <a:prstGeom prst="rect">
            <a:avLst/>
          </a:prstGeom>
          <a:noFill/>
        </p:spPr>
        <p:txBody>
          <a:bodyPr wrap="none" rtlCol="0">
            <a:spAutoFit/>
          </a:bodyPr>
          <a:lstStyle/>
          <a:p>
            <a:r>
              <a:rPr lang="en-US" dirty="0"/>
              <a:t>Line 36</a:t>
            </a:r>
          </a:p>
        </p:txBody>
      </p:sp>
    </p:spTree>
    <p:extLst>
      <p:ext uri="{BB962C8B-B14F-4D97-AF65-F5344CB8AC3E}">
        <p14:creationId xmlns:p14="http://schemas.microsoft.com/office/powerpoint/2010/main" val="1594277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11E-FC81-D04C-BB3C-87E3916E71F5}"/>
              </a:ext>
            </a:extLst>
          </p:cNvPr>
          <p:cNvSpPr>
            <a:spLocks noGrp="1"/>
          </p:cNvSpPr>
          <p:nvPr>
            <p:ph type="title"/>
          </p:nvPr>
        </p:nvSpPr>
        <p:spPr/>
        <p:txBody>
          <a:bodyPr/>
          <a:lstStyle/>
          <a:p>
            <a:r>
              <a:rPr lang="en-US" dirty="0"/>
              <a:t>Mann Whitney U Test</a:t>
            </a:r>
          </a:p>
        </p:txBody>
      </p:sp>
      <p:sp>
        <p:nvSpPr>
          <p:cNvPr id="3" name="Content Placeholder 2">
            <a:extLst>
              <a:ext uri="{FF2B5EF4-FFF2-40B4-BE49-F238E27FC236}">
                <a16:creationId xmlns:a16="http://schemas.microsoft.com/office/drawing/2014/main" id="{05EEC7CB-6434-C944-98A1-7E252B365858}"/>
              </a:ext>
            </a:extLst>
          </p:cNvPr>
          <p:cNvSpPr>
            <a:spLocks noGrp="1"/>
          </p:cNvSpPr>
          <p:nvPr>
            <p:ph idx="1"/>
          </p:nvPr>
        </p:nvSpPr>
        <p:spPr>
          <a:xfrm>
            <a:off x="2589212" y="1689315"/>
            <a:ext cx="8915400" cy="4494509"/>
          </a:xfrm>
        </p:spPr>
        <p:txBody>
          <a:bodyPr>
            <a:noAutofit/>
          </a:bodyPr>
          <a:lstStyle/>
          <a:p>
            <a:pPr marL="0" indent="0">
              <a:buNone/>
            </a:pPr>
            <a:r>
              <a:rPr lang="en-US" sz="3000" dirty="0"/>
              <a:t>- Also called Wilcoxon Rank Sum Test</a:t>
            </a:r>
          </a:p>
          <a:p>
            <a:pPr marL="0" indent="0">
              <a:buNone/>
            </a:pPr>
            <a:r>
              <a:rPr lang="en-US" sz="3000" dirty="0"/>
              <a:t>	- Compares the difference between two distributions and assumes the samples are independent</a:t>
            </a:r>
          </a:p>
          <a:p>
            <a:pPr marL="0" indent="0">
              <a:buNone/>
            </a:pPr>
            <a:r>
              <a:rPr lang="en-US" sz="3000" dirty="0"/>
              <a:t>- H</a:t>
            </a:r>
            <a:r>
              <a:rPr lang="en-US" sz="3000" baseline="-25000" dirty="0"/>
              <a:t>o</a:t>
            </a:r>
            <a:r>
              <a:rPr lang="en-US" sz="3000" dirty="0"/>
              <a:t> : there is no location difference between two population distributions</a:t>
            </a:r>
          </a:p>
          <a:p>
            <a:pPr marL="0" indent="0">
              <a:buNone/>
            </a:pPr>
            <a:r>
              <a:rPr lang="en-US" sz="3000" dirty="0"/>
              <a:t>- Also can be stated that </a:t>
            </a:r>
            <a:r>
              <a:rPr lang="en-US" sz="3000" b="1" dirty="0"/>
              <a:t>medians of the two populations are the same</a:t>
            </a:r>
          </a:p>
          <a:p>
            <a:endParaRPr lang="en-US" sz="3000" dirty="0"/>
          </a:p>
        </p:txBody>
      </p:sp>
    </p:spTree>
    <p:extLst>
      <p:ext uri="{BB962C8B-B14F-4D97-AF65-F5344CB8AC3E}">
        <p14:creationId xmlns:p14="http://schemas.microsoft.com/office/powerpoint/2010/main" val="62552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92A1-69DC-0844-A61B-FB94BF2AE5C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180EEED-0F7B-1A4C-8427-1F50DC0451FB}"/>
              </a:ext>
            </a:extLst>
          </p:cNvPr>
          <p:cNvSpPr>
            <a:spLocks noGrp="1"/>
          </p:cNvSpPr>
          <p:nvPr>
            <p:ph idx="1"/>
          </p:nvPr>
        </p:nvSpPr>
        <p:spPr/>
        <p:txBody>
          <a:bodyPr>
            <a:noAutofit/>
          </a:bodyPr>
          <a:lstStyle/>
          <a:p>
            <a:pPr marL="0" indent="0">
              <a:buNone/>
            </a:pPr>
            <a:r>
              <a:rPr lang="en-US" sz="3000" dirty="0"/>
              <a:t>- All the observations from both groups are independent of each other,</a:t>
            </a:r>
          </a:p>
          <a:p>
            <a:pPr marL="0" indent="0">
              <a:buNone/>
            </a:pPr>
            <a:r>
              <a:rPr lang="en-US" sz="3000" dirty="0"/>
              <a:t>- The responses are ordinal (i.e., one can at least say, of any two observations, which is the greater),</a:t>
            </a:r>
          </a:p>
        </p:txBody>
      </p:sp>
    </p:spTree>
    <p:extLst>
      <p:ext uri="{BB962C8B-B14F-4D97-AF65-F5344CB8AC3E}">
        <p14:creationId xmlns:p14="http://schemas.microsoft.com/office/powerpoint/2010/main" val="1220000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19AF-974E-324A-890E-55CD5526CC70}"/>
              </a:ext>
            </a:extLst>
          </p:cNvPr>
          <p:cNvSpPr>
            <a:spLocks noGrp="1"/>
          </p:cNvSpPr>
          <p:nvPr>
            <p:ph type="title"/>
          </p:nvPr>
        </p:nvSpPr>
        <p:spPr/>
        <p:txBody>
          <a:bodyPr>
            <a:normAutofit/>
          </a:bodyPr>
          <a:lstStyle/>
          <a:p>
            <a:r>
              <a:rPr lang="en-US" sz="4000" dirty="0"/>
              <a:t>Alternative Hypotheses</a:t>
            </a:r>
          </a:p>
        </p:txBody>
      </p:sp>
      <p:sp>
        <p:nvSpPr>
          <p:cNvPr id="3" name="Content Placeholder 2">
            <a:extLst>
              <a:ext uri="{FF2B5EF4-FFF2-40B4-BE49-F238E27FC236}">
                <a16:creationId xmlns:a16="http://schemas.microsoft.com/office/drawing/2014/main" id="{E0CBC6FF-235E-D642-9B7F-9F26FEC23945}"/>
              </a:ext>
            </a:extLst>
          </p:cNvPr>
          <p:cNvSpPr>
            <a:spLocks noGrp="1"/>
          </p:cNvSpPr>
          <p:nvPr>
            <p:ph idx="1"/>
          </p:nvPr>
        </p:nvSpPr>
        <p:spPr/>
        <p:txBody>
          <a:bodyPr>
            <a:noAutofit/>
          </a:bodyPr>
          <a:lstStyle/>
          <a:p>
            <a:pPr marL="0" indent="0">
              <a:buNone/>
            </a:pPr>
            <a:r>
              <a:rPr lang="en-US" sz="3000" dirty="0"/>
              <a:t>- H</a:t>
            </a:r>
            <a:r>
              <a:rPr lang="en-US" sz="3000" baseline="-25000" dirty="0"/>
              <a:t>1a</a:t>
            </a:r>
            <a:r>
              <a:rPr lang="en-US" sz="3000" dirty="0"/>
              <a:t> : population medians are not equal</a:t>
            </a:r>
          </a:p>
          <a:p>
            <a:pPr>
              <a:buFontTx/>
              <a:buChar char="-"/>
            </a:pPr>
            <a:r>
              <a:rPr lang="en-US" sz="3000" dirty="0"/>
              <a:t>H</a:t>
            </a:r>
            <a:r>
              <a:rPr lang="en-US" sz="3000" baseline="-25000" dirty="0"/>
              <a:t>1b</a:t>
            </a:r>
            <a:r>
              <a:rPr lang="en-US" sz="3000" dirty="0"/>
              <a:t> : the population median of the first group is greater than the second</a:t>
            </a:r>
          </a:p>
          <a:p>
            <a:pPr>
              <a:buFontTx/>
              <a:buChar char="-"/>
            </a:pPr>
            <a:r>
              <a:rPr lang="en-US" sz="3000" dirty="0"/>
              <a:t>H</a:t>
            </a:r>
            <a:r>
              <a:rPr lang="en-US" sz="3000" baseline="-25000" dirty="0"/>
              <a:t>1c</a:t>
            </a:r>
            <a:r>
              <a:rPr lang="en-US" sz="3000" dirty="0"/>
              <a:t> : the population median of the second group is greater than the first</a:t>
            </a:r>
          </a:p>
          <a:p>
            <a:pPr marL="0" indent="0">
              <a:buNone/>
            </a:pPr>
            <a:r>
              <a:rPr lang="en-US" sz="3000" dirty="0"/>
              <a:t>- H</a:t>
            </a:r>
            <a:r>
              <a:rPr lang="en-US" sz="3000" baseline="-25000" dirty="0"/>
              <a:t>1a</a:t>
            </a:r>
            <a:r>
              <a:rPr lang="en-US" sz="3000" dirty="0"/>
              <a:t> leads to a two-tailed W+ test</a:t>
            </a:r>
          </a:p>
          <a:p>
            <a:pPr marL="0" indent="0">
              <a:buNone/>
            </a:pPr>
            <a:r>
              <a:rPr lang="en-US" sz="3000" dirty="0"/>
              <a:t>- H</a:t>
            </a:r>
            <a:r>
              <a:rPr lang="en-US" sz="3000" baseline="-25000" dirty="0"/>
              <a:t>1b</a:t>
            </a:r>
            <a:r>
              <a:rPr lang="en-US" sz="3000" dirty="0"/>
              <a:t>&amp; H</a:t>
            </a:r>
            <a:r>
              <a:rPr lang="en-US" sz="3000" baseline="-25000" dirty="0"/>
              <a:t>1c</a:t>
            </a:r>
            <a:r>
              <a:rPr lang="en-US" sz="3000" dirty="0"/>
              <a:t> lead to a one-tailed W+ test</a:t>
            </a:r>
          </a:p>
          <a:p>
            <a:endParaRPr lang="en-US" sz="3000" dirty="0"/>
          </a:p>
        </p:txBody>
      </p:sp>
    </p:spTree>
    <p:extLst>
      <p:ext uri="{BB962C8B-B14F-4D97-AF65-F5344CB8AC3E}">
        <p14:creationId xmlns:p14="http://schemas.microsoft.com/office/powerpoint/2010/main" val="872987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473-73C8-174D-81C3-11CBCF247AAD}"/>
              </a:ext>
            </a:extLst>
          </p:cNvPr>
          <p:cNvSpPr>
            <a:spLocks noGrp="1"/>
          </p:cNvSpPr>
          <p:nvPr>
            <p:ph type="title"/>
          </p:nvPr>
        </p:nvSpPr>
        <p:spPr/>
        <p:txBody>
          <a:bodyPr>
            <a:normAutofit/>
          </a:bodyPr>
          <a:lstStyle/>
          <a:p>
            <a:r>
              <a:rPr lang="en-US" sz="4000" dirty="0"/>
              <a:t>Example</a:t>
            </a:r>
          </a:p>
        </p:txBody>
      </p:sp>
      <p:pic>
        <p:nvPicPr>
          <p:cNvPr id="7" name="Content Placeholder 6">
            <a:extLst>
              <a:ext uri="{FF2B5EF4-FFF2-40B4-BE49-F238E27FC236}">
                <a16:creationId xmlns:a16="http://schemas.microsoft.com/office/drawing/2014/main" id="{6FDAE543-BC36-C642-8813-D6F8EECCD0E4}"/>
              </a:ext>
            </a:extLst>
          </p:cNvPr>
          <p:cNvPicPr>
            <a:picLocks noGrp="1" noChangeAspect="1"/>
          </p:cNvPicPr>
          <p:nvPr>
            <p:ph idx="1"/>
          </p:nvPr>
        </p:nvPicPr>
        <p:blipFill>
          <a:blip r:embed="rId2"/>
          <a:stretch>
            <a:fillRect/>
          </a:stretch>
        </p:blipFill>
        <p:spPr>
          <a:xfrm>
            <a:off x="2775840" y="1482672"/>
            <a:ext cx="7747510" cy="3341890"/>
          </a:xfrm>
        </p:spPr>
      </p:pic>
      <p:sp>
        <p:nvSpPr>
          <p:cNvPr id="8" name="TextBox 7">
            <a:extLst>
              <a:ext uri="{FF2B5EF4-FFF2-40B4-BE49-F238E27FC236}">
                <a16:creationId xmlns:a16="http://schemas.microsoft.com/office/drawing/2014/main" id="{BDB6C50D-38D1-7940-9A43-20706C2CB4AA}"/>
              </a:ext>
            </a:extLst>
          </p:cNvPr>
          <p:cNvSpPr txBox="1"/>
          <p:nvPr/>
        </p:nvSpPr>
        <p:spPr>
          <a:xfrm>
            <a:off x="1906292" y="4842064"/>
            <a:ext cx="9345477" cy="2015936"/>
          </a:xfrm>
          <a:prstGeom prst="rect">
            <a:avLst/>
          </a:prstGeom>
          <a:noFill/>
        </p:spPr>
        <p:txBody>
          <a:bodyPr wrap="square" rtlCol="0">
            <a:spAutoFit/>
          </a:bodyPr>
          <a:lstStyle/>
          <a:p>
            <a:r>
              <a:rPr lang="en-US" sz="2500" dirty="0"/>
              <a:t>We have two conditions, with each participant taking part in only one of the conditions. The data are ratings (ordinal data), and hence a nonparametric test is appropriate - the Mann-Whitney U test (the nonparametric counterpart of an independent measures t-test).</a:t>
            </a:r>
          </a:p>
        </p:txBody>
      </p:sp>
      <p:sp>
        <p:nvSpPr>
          <p:cNvPr id="9" name="TextBox 8">
            <a:extLst>
              <a:ext uri="{FF2B5EF4-FFF2-40B4-BE49-F238E27FC236}">
                <a16:creationId xmlns:a16="http://schemas.microsoft.com/office/drawing/2014/main" id="{A281EF89-3F44-B445-BBCF-CC105DB26435}"/>
              </a:ext>
            </a:extLst>
          </p:cNvPr>
          <p:cNvSpPr txBox="1"/>
          <p:nvPr/>
        </p:nvSpPr>
        <p:spPr>
          <a:xfrm>
            <a:off x="185979" y="61361"/>
            <a:ext cx="10112064" cy="369332"/>
          </a:xfrm>
          <a:prstGeom prst="rect">
            <a:avLst/>
          </a:prstGeom>
          <a:noFill/>
        </p:spPr>
        <p:txBody>
          <a:bodyPr wrap="none" rtlCol="0">
            <a:spAutoFit/>
          </a:bodyPr>
          <a:lstStyle/>
          <a:p>
            <a:r>
              <a:rPr lang="en-US" dirty="0"/>
              <a:t>http://</a:t>
            </a:r>
            <a:r>
              <a:rPr lang="en-US" dirty="0" err="1"/>
              <a:t>users.sussex.ac.uk</a:t>
            </a:r>
            <a:r>
              <a:rPr lang="en-US" dirty="0"/>
              <a:t>/~</a:t>
            </a:r>
            <a:r>
              <a:rPr lang="en-US" dirty="0" err="1"/>
              <a:t>grahamh</a:t>
            </a:r>
            <a:r>
              <a:rPr lang="en-US" dirty="0"/>
              <a:t>/RM1web/Mann-Whitney%20worked%20example.pdf</a:t>
            </a:r>
          </a:p>
        </p:txBody>
      </p:sp>
    </p:spTree>
    <p:extLst>
      <p:ext uri="{BB962C8B-B14F-4D97-AF65-F5344CB8AC3E}">
        <p14:creationId xmlns:p14="http://schemas.microsoft.com/office/powerpoint/2010/main" val="3670568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9391-4F7B-8443-ABB4-B6DEF93B2122}"/>
              </a:ext>
            </a:extLst>
          </p:cNvPr>
          <p:cNvSpPr>
            <a:spLocks noGrp="1"/>
          </p:cNvSpPr>
          <p:nvPr>
            <p:ph type="title"/>
          </p:nvPr>
        </p:nvSpPr>
        <p:spPr/>
        <p:txBody>
          <a:bodyPr/>
          <a:lstStyle/>
          <a:p>
            <a:r>
              <a:rPr lang="en-US" dirty="0"/>
              <a:t>Rank Data</a:t>
            </a:r>
          </a:p>
        </p:txBody>
      </p:sp>
      <p:pic>
        <p:nvPicPr>
          <p:cNvPr id="6" name="Content Placeholder 5">
            <a:extLst>
              <a:ext uri="{FF2B5EF4-FFF2-40B4-BE49-F238E27FC236}">
                <a16:creationId xmlns:a16="http://schemas.microsoft.com/office/drawing/2014/main" id="{3D58C91B-5ABB-E542-B113-09CC5887F4D0}"/>
              </a:ext>
            </a:extLst>
          </p:cNvPr>
          <p:cNvPicPr>
            <a:picLocks noGrp="1" noChangeAspect="1"/>
          </p:cNvPicPr>
          <p:nvPr>
            <p:ph idx="1"/>
          </p:nvPr>
        </p:nvPicPr>
        <p:blipFill>
          <a:blip r:embed="rId2"/>
          <a:stretch>
            <a:fillRect/>
          </a:stretch>
        </p:blipFill>
        <p:spPr>
          <a:xfrm>
            <a:off x="2589213" y="2201019"/>
            <a:ext cx="8915400" cy="3643412"/>
          </a:xfrm>
        </p:spPr>
      </p:pic>
    </p:spTree>
    <p:extLst>
      <p:ext uri="{BB962C8B-B14F-4D97-AF65-F5344CB8AC3E}">
        <p14:creationId xmlns:p14="http://schemas.microsoft.com/office/powerpoint/2010/main" val="479293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DEC9-C6C4-CF4C-BF43-B47E3FA1B466}"/>
              </a:ext>
            </a:extLst>
          </p:cNvPr>
          <p:cNvSpPr>
            <a:spLocks noGrp="1"/>
          </p:cNvSpPr>
          <p:nvPr>
            <p:ph type="title"/>
          </p:nvPr>
        </p:nvSpPr>
        <p:spPr/>
        <p:txBody>
          <a:bodyPr/>
          <a:lstStyle/>
          <a:p>
            <a:r>
              <a:rPr lang="en-US" dirty="0"/>
              <a:t>Add ranks (per category)</a:t>
            </a:r>
          </a:p>
        </p:txBody>
      </p:sp>
      <p:pic>
        <p:nvPicPr>
          <p:cNvPr id="5" name="Content Placeholder 4">
            <a:extLst>
              <a:ext uri="{FF2B5EF4-FFF2-40B4-BE49-F238E27FC236}">
                <a16:creationId xmlns:a16="http://schemas.microsoft.com/office/drawing/2014/main" id="{5F442B90-0BA9-9142-AD30-DA4051ECF8EE}"/>
              </a:ext>
            </a:extLst>
          </p:cNvPr>
          <p:cNvPicPr>
            <a:picLocks noGrp="1" noChangeAspect="1"/>
          </p:cNvPicPr>
          <p:nvPr>
            <p:ph idx="1"/>
          </p:nvPr>
        </p:nvPicPr>
        <p:blipFill>
          <a:blip r:embed="rId2"/>
          <a:stretch>
            <a:fillRect/>
          </a:stretch>
        </p:blipFill>
        <p:spPr>
          <a:xfrm>
            <a:off x="515238" y="1920931"/>
            <a:ext cx="5312124" cy="1242658"/>
          </a:xfrm>
        </p:spPr>
      </p:pic>
      <p:pic>
        <p:nvPicPr>
          <p:cNvPr id="7" name="Picture 6">
            <a:extLst>
              <a:ext uri="{FF2B5EF4-FFF2-40B4-BE49-F238E27FC236}">
                <a16:creationId xmlns:a16="http://schemas.microsoft.com/office/drawing/2014/main" id="{8C4B479D-63AE-974A-B2F8-C836367AD340}"/>
              </a:ext>
            </a:extLst>
          </p:cNvPr>
          <p:cNvPicPr>
            <a:picLocks noChangeAspect="1"/>
          </p:cNvPicPr>
          <p:nvPr/>
        </p:nvPicPr>
        <p:blipFill>
          <a:blip r:embed="rId3"/>
          <a:stretch>
            <a:fillRect/>
          </a:stretch>
        </p:blipFill>
        <p:spPr>
          <a:xfrm>
            <a:off x="6524786" y="1889068"/>
            <a:ext cx="5312124" cy="1274521"/>
          </a:xfrm>
          <a:prstGeom prst="rect">
            <a:avLst/>
          </a:prstGeom>
        </p:spPr>
      </p:pic>
      <p:sp>
        <p:nvSpPr>
          <p:cNvPr id="8" name="TextBox 7">
            <a:extLst>
              <a:ext uri="{FF2B5EF4-FFF2-40B4-BE49-F238E27FC236}">
                <a16:creationId xmlns:a16="http://schemas.microsoft.com/office/drawing/2014/main" id="{9E36A352-744B-7042-80FE-A2D742BFA28B}"/>
              </a:ext>
            </a:extLst>
          </p:cNvPr>
          <p:cNvSpPr txBox="1"/>
          <p:nvPr/>
        </p:nvSpPr>
        <p:spPr>
          <a:xfrm>
            <a:off x="5323858" y="5260920"/>
            <a:ext cx="1007007" cy="1477328"/>
          </a:xfrm>
          <a:prstGeom prst="rect">
            <a:avLst/>
          </a:prstGeom>
          <a:noFill/>
        </p:spPr>
        <p:txBody>
          <a:bodyPr wrap="none" rtlCol="0">
            <a:spAutoFit/>
          </a:bodyPr>
          <a:lstStyle/>
          <a:p>
            <a:r>
              <a:rPr lang="en-US" sz="3000" dirty="0"/>
              <a:t>n</a:t>
            </a:r>
            <a:r>
              <a:rPr lang="en-US" sz="3000" baseline="-25000" dirty="0"/>
              <a:t>1</a:t>
            </a:r>
            <a:r>
              <a:rPr lang="en-US" sz="3000" dirty="0"/>
              <a:t>=6</a:t>
            </a:r>
          </a:p>
          <a:p>
            <a:r>
              <a:rPr lang="en-US" sz="3000" dirty="0"/>
              <a:t>n</a:t>
            </a:r>
            <a:r>
              <a:rPr lang="en-US" sz="3000" baseline="-25000" dirty="0"/>
              <a:t>2</a:t>
            </a:r>
            <a:r>
              <a:rPr lang="en-US" sz="3000" dirty="0"/>
              <a:t>=6</a:t>
            </a:r>
          </a:p>
          <a:p>
            <a:r>
              <a:rPr lang="en-US" sz="3000" dirty="0" err="1"/>
              <a:t>n</a:t>
            </a:r>
            <a:r>
              <a:rPr lang="en-US" sz="3000" baseline="-25000" dirty="0" err="1"/>
              <a:t>x</a:t>
            </a:r>
            <a:r>
              <a:rPr lang="en-US" sz="3000" dirty="0"/>
              <a:t>=6</a:t>
            </a:r>
          </a:p>
        </p:txBody>
      </p:sp>
      <p:sp>
        <p:nvSpPr>
          <p:cNvPr id="9" name="TextBox 8">
            <a:extLst>
              <a:ext uri="{FF2B5EF4-FFF2-40B4-BE49-F238E27FC236}">
                <a16:creationId xmlns:a16="http://schemas.microsoft.com/office/drawing/2014/main" id="{73E96289-FC93-B542-8BD0-09EAAA4E9433}"/>
              </a:ext>
            </a:extLst>
          </p:cNvPr>
          <p:cNvSpPr txBox="1"/>
          <p:nvPr/>
        </p:nvSpPr>
        <p:spPr>
          <a:xfrm>
            <a:off x="1642920" y="3659605"/>
            <a:ext cx="8787539" cy="1477328"/>
          </a:xfrm>
          <a:prstGeom prst="rect">
            <a:avLst/>
          </a:prstGeom>
          <a:noFill/>
        </p:spPr>
        <p:txBody>
          <a:bodyPr wrap="square" rtlCol="0">
            <a:spAutoFit/>
          </a:bodyPr>
          <a:lstStyle/>
          <a:p>
            <a:r>
              <a:rPr lang="en-US" sz="3000" dirty="0"/>
              <a:t>Calculate the number of participants in each group, and the number of people in the group that gave the larger rank total.</a:t>
            </a:r>
          </a:p>
        </p:txBody>
      </p:sp>
    </p:spTree>
    <p:extLst>
      <p:ext uri="{BB962C8B-B14F-4D97-AF65-F5344CB8AC3E}">
        <p14:creationId xmlns:p14="http://schemas.microsoft.com/office/powerpoint/2010/main" val="2184393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3E155F-5CA2-9B44-BD38-A2BC9F7BFB51}"/>
              </a:ext>
            </a:extLst>
          </p:cNvPr>
          <p:cNvPicPr>
            <a:picLocks noGrp="1" noChangeAspect="1"/>
          </p:cNvPicPr>
          <p:nvPr>
            <p:ph idx="1"/>
          </p:nvPr>
        </p:nvPicPr>
        <p:blipFill>
          <a:blip r:embed="rId2"/>
          <a:stretch>
            <a:fillRect/>
          </a:stretch>
        </p:blipFill>
        <p:spPr>
          <a:xfrm>
            <a:off x="3308743" y="687298"/>
            <a:ext cx="6654800" cy="3111500"/>
          </a:xfrm>
        </p:spPr>
      </p:pic>
      <p:sp>
        <p:nvSpPr>
          <p:cNvPr id="6" name="TextBox 5">
            <a:extLst>
              <a:ext uri="{FF2B5EF4-FFF2-40B4-BE49-F238E27FC236}">
                <a16:creationId xmlns:a16="http://schemas.microsoft.com/office/drawing/2014/main" id="{A80AA565-A7BE-6249-AC42-25F0F1430F12}"/>
              </a:ext>
            </a:extLst>
          </p:cNvPr>
          <p:cNvSpPr txBox="1"/>
          <p:nvPr/>
        </p:nvSpPr>
        <p:spPr>
          <a:xfrm>
            <a:off x="5377912" y="4542716"/>
            <a:ext cx="2209259" cy="1015663"/>
          </a:xfrm>
          <a:prstGeom prst="rect">
            <a:avLst/>
          </a:prstGeom>
          <a:noFill/>
        </p:spPr>
        <p:txBody>
          <a:bodyPr wrap="none" rtlCol="0">
            <a:spAutoFit/>
          </a:bodyPr>
          <a:lstStyle/>
          <a:p>
            <a:pPr algn="ctr"/>
            <a:r>
              <a:rPr lang="en-US" sz="3000" dirty="0"/>
              <a:t>U = 2</a:t>
            </a:r>
          </a:p>
          <a:p>
            <a:pPr algn="ctr"/>
            <a:r>
              <a:rPr lang="en-US" sz="3000" dirty="0"/>
              <a:t>Significant!</a:t>
            </a:r>
          </a:p>
        </p:txBody>
      </p:sp>
    </p:spTree>
    <p:extLst>
      <p:ext uri="{BB962C8B-B14F-4D97-AF65-F5344CB8AC3E}">
        <p14:creationId xmlns:p14="http://schemas.microsoft.com/office/powerpoint/2010/main" val="315821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12A0A2-EFF4-6D45-93EF-FEF006DEBC99}"/>
              </a:ext>
            </a:extLst>
          </p:cNvPr>
          <p:cNvPicPr>
            <a:picLocks noGrp="1" noChangeAspect="1"/>
          </p:cNvPicPr>
          <p:nvPr>
            <p:ph idx="1"/>
          </p:nvPr>
        </p:nvPicPr>
        <p:blipFill>
          <a:blip r:embed="rId2"/>
          <a:stretch>
            <a:fillRect/>
          </a:stretch>
        </p:blipFill>
        <p:spPr>
          <a:xfrm>
            <a:off x="688835" y="1655805"/>
            <a:ext cx="11503165" cy="3783782"/>
          </a:xfrm>
        </p:spPr>
      </p:pic>
    </p:spTree>
    <p:extLst>
      <p:ext uri="{BB962C8B-B14F-4D97-AF65-F5344CB8AC3E}">
        <p14:creationId xmlns:p14="http://schemas.microsoft.com/office/powerpoint/2010/main" val="1230740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CEB4F9-C07F-CB4E-9A64-C418EDEFE49A}"/>
              </a:ext>
            </a:extLst>
          </p:cNvPr>
          <p:cNvPicPr>
            <a:picLocks noGrp="1" noChangeAspect="1"/>
          </p:cNvPicPr>
          <p:nvPr>
            <p:ph idx="1"/>
          </p:nvPr>
        </p:nvPicPr>
        <p:blipFill>
          <a:blip r:embed="rId2"/>
          <a:stretch>
            <a:fillRect/>
          </a:stretch>
        </p:blipFill>
        <p:spPr>
          <a:xfrm>
            <a:off x="1531005" y="588937"/>
            <a:ext cx="10251469" cy="5797056"/>
          </a:xfrm>
        </p:spPr>
      </p:pic>
      <p:sp>
        <p:nvSpPr>
          <p:cNvPr id="6" name="TextBox 5">
            <a:extLst>
              <a:ext uri="{FF2B5EF4-FFF2-40B4-BE49-F238E27FC236}">
                <a16:creationId xmlns:a16="http://schemas.microsoft.com/office/drawing/2014/main" id="{340AA60D-568A-4141-95F0-87BB4F37A1BD}"/>
              </a:ext>
            </a:extLst>
          </p:cNvPr>
          <p:cNvSpPr txBox="1"/>
          <p:nvPr/>
        </p:nvSpPr>
        <p:spPr>
          <a:xfrm>
            <a:off x="9392972" y="6473861"/>
            <a:ext cx="3007555" cy="369332"/>
          </a:xfrm>
          <a:prstGeom prst="rect">
            <a:avLst/>
          </a:prstGeom>
          <a:noFill/>
        </p:spPr>
        <p:txBody>
          <a:bodyPr wrap="none" rtlCol="0">
            <a:spAutoFit/>
          </a:bodyPr>
          <a:lstStyle/>
          <a:p>
            <a:r>
              <a:rPr lang="en-US" dirty="0"/>
              <a:t>Dr. Clarke’s Lecture slides</a:t>
            </a:r>
          </a:p>
        </p:txBody>
      </p:sp>
      <p:sp>
        <p:nvSpPr>
          <p:cNvPr id="2" name="TextBox 1">
            <a:extLst>
              <a:ext uri="{FF2B5EF4-FFF2-40B4-BE49-F238E27FC236}">
                <a16:creationId xmlns:a16="http://schemas.microsoft.com/office/drawing/2014/main" id="{69C83A0C-5DE6-1F4E-B487-D516B1BDB014}"/>
              </a:ext>
            </a:extLst>
          </p:cNvPr>
          <p:cNvSpPr txBox="1"/>
          <p:nvPr/>
        </p:nvSpPr>
        <p:spPr>
          <a:xfrm>
            <a:off x="1828800" y="6488668"/>
            <a:ext cx="1015021" cy="369332"/>
          </a:xfrm>
          <a:prstGeom prst="rect">
            <a:avLst/>
          </a:prstGeom>
          <a:noFill/>
        </p:spPr>
        <p:txBody>
          <a:bodyPr wrap="none" rtlCol="0">
            <a:spAutoFit/>
          </a:bodyPr>
          <a:lstStyle/>
          <a:p>
            <a:r>
              <a:rPr lang="en-US" dirty="0"/>
              <a:t>Line 83 </a:t>
            </a:r>
          </a:p>
        </p:txBody>
      </p:sp>
    </p:spTree>
    <p:extLst>
      <p:ext uri="{BB962C8B-B14F-4D97-AF65-F5344CB8AC3E}">
        <p14:creationId xmlns:p14="http://schemas.microsoft.com/office/powerpoint/2010/main" val="4093706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6B53-D47B-0740-8988-BD081D28B560}"/>
              </a:ext>
            </a:extLst>
          </p:cNvPr>
          <p:cNvSpPr>
            <a:spLocks noGrp="1"/>
          </p:cNvSpPr>
          <p:nvPr>
            <p:ph type="title"/>
          </p:nvPr>
        </p:nvSpPr>
        <p:spPr/>
        <p:txBody>
          <a:bodyPr>
            <a:noAutofit/>
          </a:bodyPr>
          <a:lstStyle/>
          <a:p>
            <a:r>
              <a:rPr lang="en-US" sz="4000" dirty="0"/>
              <a:t>Wilcoxon Signed Rank Test</a:t>
            </a:r>
            <a:br>
              <a:rPr lang="en-US" sz="4000" dirty="0"/>
            </a:br>
            <a:endParaRPr lang="en-US" sz="4000" dirty="0"/>
          </a:p>
        </p:txBody>
      </p:sp>
      <p:sp>
        <p:nvSpPr>
          <p:cNvPr id="3" name="Content Placeholder 2">
            <a:extLst>
              <a:ext uri="{FF2B5EF4-FFF2-40B4-BE49-F238E27FC236}">
                <a16:creationId xmlns:a16="http://schemas.microsoft.com/office/drawing/2014/main" id="{CAE446DF-0450-1C4A-9C53-2A16F22BE86F}"/>
              </a:ext>
            </a:extLst>
          </p:cNvPr>
          <p:cNvSpPr>
            <a:spLocks noGrp="1"/>
          </p:cNvSpPr>
          <p:nvPr>
            <p:ph idx="1"/>
          </p:nvPr>
        </p:nvSpPr>
        <p:spPr/>
        <p:txBody>
          <a:bodyPr>
            <a:noAutofit/>
          </a:bodyPr>
          <a:lstStyle/>
          <a:p>
            <a:pPr>
              <a:buFontTx/>
              <a:buChar char="-"/>
            </a:pPr>
            <a:r>
              <a:rPr lang="en-US" sz="3000" dirty="0"/>
              <a:t>Alternative to t-test for non-normally distributed data</a:t>
            </a:r>
          </a:p>
          <a:p>
            <a:pPr>
              <a:buFontTx/>
              <a:buChar char="-"/>
            </a:pPr>
            <a:r>
              <a:rPr lang="en-US" sz="3000" dirty="0"/>
              <a:t>Each paired sample is dependent</a:t>
            </a:r>
          </a:p>
          <a:p>
            <a:pPr>
              <a:buFontTx/>
              <a:buChar char="-"/>
            </a:pPr>
            <a:r>
              <a:rPr lang="en-US" sz="3000" dirty="0"/>
              <a:t>Data are continuous</a:t>
            </a:r>
          </a:p>
          <a:p>
            <a:pPr>
              <a:buFontTx/>
              <a:buChar char="-"/>
            </a:pPr>
            <a:r>
              <a:rPr lang="en-US" sz="3000" dirty="0"/>
              <a:t>Requires only that the paired population be distributed </a:t>
            </a:r>
            <a:r>
              <a:rPr lang="en-US" sz="3000" b="1" dirty="0"/>
              <a:t>symmetrically</a:t>
            </a:r>
            <a:r>
              <a:rPr lang="en-US" sz="3000" dirty="0"/>
              <a:t> about the median</a:t>
            </a:r>
          </a:p>
          <a:p>
            <a:endParaRPr lang="en-US" sz="3000" dirty="0"/>
          </a:p>
        </p:txBody>
      </p:sp>
    </p:spTree>
    <p:extLst>
      <p:ext uri="{BB962C8B-B14F-4D97-AF65-F5344CB8AC3E}">
        <p14:creationId xmlns:p14="http://schemas.microsoft.com/office/powerpoint/2010/main" val="1609498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99E8D9-58D0-054D-A6D5-578AC7D0519B}"/>
              </a:ext>
            </a:extLst>
          </p:cNvPr>
          <p:cNvPicPr>
            <a:picLocks noGrp="1" noChangeAspect="1"/>
          </p:cNvPicPr>
          <p:nvPr>
            <p:ph idx="1"/>
          </p:nvPr>
        </p:nvPicPr>
        <p:blipFill>
          <a:blip r:embed="rId2"/>
          <a:stretch>
            <a:fillRect/>
          </a:stretch>
        </p:blipFill>
        <p:spPr>
          <a:xfrm>
            <a:off x="575187" y="582572"/>
            <a:ext cx="3969549" cy="5447265"/>
          </a:xfrm>
        </p:spPr>
      </p:pic>
      <p:pic>
        <p:nvPicPr>
          <p:cNvPr id="8" name="Picture 7">
            <a:extLst>
              <a:ext uri="{FF2B5EF4-FFF2-40B4-BE49-F238E27FC236}">
                <a16:creationId xmlns:a16="http://schemas.microsoft.com/office/drawing/2014/main" id="{1A13050C-A71E-0146-963E-4BB7492172A1}"/>
              </a:ext>
            </a:extLst>
          </p:cNvPr>
          <p:cNvPicPr>
            <a:picLocks noChangeAspect="1"/>
          </p:cNvPicPr>
          <p:nvPr/>
        </p:nvPicPr>
        <p:blipFill>
          <a:blip r:embed="rId3"/>
          <a:stretch>
            <a:fillRect/>
          </a:stretch>
        </p:blipFill>
        <p:spPr>
          <a:xfrm>
            <a:off x="5434984" y="582572"/>
            <a:ext cx="5995015" cy="5472447"/>
          </a:xfrm>
          <a:prstGeom prst="rect">
            <a:avLst/>
          </a:prstGeom>
        </p:spPr>
      </p:pic>
      <p:sp>
        <p:nvSpPr>
          <p:cNvPr id="9" name="TextBox 8">
            <a:extLst>
              <a:ext uri="{FF2B5EF4-FFF2-40B4-BE49-F238E27FC236}">
                <a16:creationId xmlns:a16="http://schemas.microsoft.com/office/drawing/2014/main" id="{D3DB5B7E-1C9E-3245-8306-D0D067CC14FB}"/>
              </a:ext>
            </a:extLst>
          </p:cNvPr>
          <p:cNvSpPr txBox="1"/>
          <p:nvPr/>
        </p:nvSpPr>
        <p:spPr>
          <a:xfrm>
            <a:off x="5678129" y="6055019"/>
            <a:ext cx="3437159" cy="369332"/>
          </a:xfrm>
          <a:prstGeom prst="rect">
            <a:avLst/>
          </a:prstGeom>
          <a:noFill/>
        </p:spPr>
        <p:txBody>
          <a:bodyPr wrap="none" rtlCol="0">
            <a:spAutoFit/>
          </a:bodyPr>
          <a:lstStyle/>
          <a:p>
            <a:r>
              <a:rPr lang="en-US" dirty="0"/>
              <a:t>Order by absolute difference</a:t>
            </a:r>
          </a:p>
        </p:txBody>
      </p:sp>
    </p:spTree>
    <p:extLst>
      <p:ext uri="{BB962C8B-B14F-4D97-AF65-F5344CB8AC3E}">
        <p14:creationId xmlns:p14="http://schemas.microsoft.com/office/powerpoint/2010/main" val="1958273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B98A-614E-B348-A821-07E6718ED0BD}"/>
              </a:ext>
            </a:extLst>
          </p:cNvPr>
          <p:cNvSpPr>
            <a:spLocks noGrp="1"/>
          </p:cNvSpPr>
          <p:nvPr>
            <p:ph type="title"/>
          </p:nvPr>
        </p:nvSpPr>
        <p:spPr/>
        <p:txBody>
          <a:bodyPr/>
          <a:lstStyle/>
          <a:p>
            <a:r>
              <a:rPr lang="en-US" dirty="0"/>
              <a:t>Calculate test-statistic W</a:t>
            </a:r>
          </a:p>
        </p:txBody>
      </p:sp>
      <p:pic>
        <p:nvPicPr>
          <p:cNvPr id="4" name="Picture 3">
            <a:extLst>
              <a:ext uri="{FF2B5EF4-FFF2-40B4-BE49-F238E27FC236}">
                <a16:creationId xmlns:a16="http://schemas.microsoft.com/office/drawing/2014/main" id="{2F5BF088-0C46-2C4A-BE26-BAB7938F20E1}"/>
              </a:ext>
            </a:extLst>
          </p:cNvPr>
          <p:cNvPicPr>
            <a:picLocks noChangeAspect="1"/>
          </p:cNvPicPr>
          <p:nvPr/>
        </p:nvPicPr>
        <p:blipFill rotWithShape="1">
          <a:blip r:embed="rId2"/>
          <a:srcRect l="25674" t="2743"/>
          <a:stretch/>
        </p:blipFill>
        <p:spPr>
          <a:xfrm>
            <a:off x="1918368" y="5045526"/>
            <a:ext cx="7964964" cy="444732"/>
          </a:xfrm>
          <a:prstGeom prst="rect">
            <a:avLst/>
          </a:prstGeom>
        </p:spPr>
      </p:pic>
      <p:pic>
        <p:nvPicPr>
          <p:cNvPr id="5" name="Picture 4">
            <a:extLst>
              <a:ext uri="{FF2B5EF4-FFF2-40B4-BE49-F238E27FC236}">
                <a16:creationId xmlns:a16="http://schemas.microsoft.com/office/drawing/2014/main" id="{ED32544A-E29F-F74D-9CBE-F459B3B03286}"/>
              </a:ext>
            </a:extLst>
          </p:cNvPr>
          <p:cNvPicPr>
            <a:picLocks noChangeAspect="1"/>
          </p:cNvPicPr>
          <p:nvPr/>
        </p:nvPicPr>
        <p:blipFill>
          <a:blip r:embed="rId3"/>
          <a:stretch>
            <a:fillRect/>
          </a:stretch>
        </p:blipFill>
        <p:spPr>
          <a:xfrm>
            <a:off x="3837799" y="5677961"/>
            <a:ext cx="3750781" cy="394819"/>
          </a:xfrm>
          <a:prstGeom prst="rect">
            <a:avLst/>
          </a:prstGeom>
        </p:spPr>
      </p:pic>
      <p:pic>
        <p:nvPicPr>
          <p:cNvPr id="6" name="Picture 5">
            <a:extLst>
              <a:ext uri="{FF2B5EF4-FFF2-40B4-BE49-F238E27FC236}">
                <a16:creationId xmlns:a16="http://schemas.microsoft.com/office/drawing/2014/main" id="{B2475155-1E51-D94C-9ABE-B5C1A7D159A9}"/>
              </a:ext>
            </a:extLst>
          </p:cNvPr>
          <p:cNvPicPr>
            <a:picLocks noChangeAspect="1"/>
          </p:cNvPicPr>
          <p:nvPr/>
        </p:nvPicPr>
        <p:blipFill>
          <a:blip r:embed="rId4"/>
          <a:stretch>
            <a:fillRect/>
          </a:stretch>
        </p:blipFill>
        <p:spPr>
          <a:xfrm>
            <a:off x="3457419" y="1553907"/>
            <a:ext cx="3923617" cy="989288"/>
          </a:xfrm>
          <a:prstGeom prst="rect">
            <a:avLst/>
          </a:prstGeom>
        </p:spPr>
      </p:pic>
      <p:pic>
        <p:nvPicPr>
          <p:cNvPr id="7" name="Picture 6">
            <a:extLst>
              <a:ext uri="{FF2B5EF4-FFF2-40B4-BE49-F238E27FC236}">
                <a16:creationId xmlns:a16="http://schemas.microsoft.com/office/drawing/2014/main" id="{8B5B076F-41DF-5646-B9AB-73A5F4E02E99}"/>
              </a:ext>
            </a:extLst>
          </p:cNvPr>
          <p:cNvPicPr>
            <a:picLocks noChangeAspect="1"/>
          </p:cNvPicPr>
          <p:nvPr/>
        </p:nvPicPr>
        <p:blipFill>
          <a:blip r:embed="rId5"/>
          <a:stretch>
            <a:fillRect/>
          </a:stretch>
        </p:blipFill>
        <p:spPr>
          <a:xfrm>
            <a:off x="6461669" y="2771384"/>
            <a:ext cx="2970701" cy="755263"/>
          </a:xfrm>
          <a:prstGeom prst="rect">
            <a:avLst/>
          </a:prstGeom>
        </p:spPr>
      </p:pic>
      <p:sp>
        <p:nvSpPr>
          <p:cNvPr id="8" name="TextBox 7">
            <a:extLst>
              <a:ext uri="{FF2B5EF4-FFF2-40B4-BE49-F238E27FC236}">
                <a16:creationId xmlns:a16="http://schemas.microsoft.com/office/drawing/2014/main" id="{6123DF9F-4268-F94A-9DED-076CDB10C165}"/>
              </a:ext>
            </a:extLst>
          </p:cNvPr>
          <p:cNvSpPr txBox="1"/>
          <p:nvPr/>
        </p:nvSpPr>
        <p:spPr>
          <a:xfrm>
            <a:off x="4327507" y="4303825"/>
            <a:ext cx="2957861" cy="553998"/>
          </a:xfrm>
          <a:prstGeom prst="rect">
            <a:avLst/>
          </a:prstGeom>
          <a:noFill/>
        </p:spPr>
        <p:txBody>
          <a:bodyPr wrap="none" rtlCol="0">
            <a:spAutoFit/>
          </a:bodyPr>
          <a:lstStyle/>
          <a:p>
            <a:r>
              <a:rPr lang="en-US" sz="3000" dirty="0"/>
              <a:t>From example:</a:t>
            </a:r>
          </a:p>
        </p:txBody>
      </p:sp>
      <p:sp>
        <p:nvSpPr>
          <p:cNvPr id="9" name="TextBox 8">
            <a:extLst>
              <a:ext uri="{FF2B5EF4-FFF2-40B4-BE49-F238E27FC236}">
                <a16:creationId xmlns:a16="http://schemas.microsoft.com/office/drawing/2014/main" id="{2C2BA944-643D-B443-BC6C-833F53618AE9}"/>
              </a:ext>
            </a:extLst>
          </p:cNvPr>
          <p:cNvSpPr txBox="1"/>
          <p:nvPr/>
        </p:nvSpPr>
        <p:spPr>
          <a:xfrm>
            <a:off x="2592925" y="2834797"/>
            <a:ext cx="3708066" cy="553998"/>
          </a:xfrm>
          <a:prstGeom prst="rect">
            <a:avLst/>
          </a:prstGeom>
          <a:noFill/>
        </p:spPr>
        <p:txBody>
          <a:bodyPr wrap="none" rtlCol="0">
            <a:spAutoFit/>
          </a:bodyPr>
          <a:lstStyle/>
          <a:p>
            <a:r>
              <a:rPr lang="en-US" sz="3000" dirty="0"/>
              <a:t>Follows distribution:</a:t>
            </a:r>
          </a:p>
        </p:txBody>
      </p:sp>
    </p:spTree>
    <p:extLst>
      <p:ext uri="{BB962C8B-B14F-4D97-AF65-F5344CB8AC3E}">
        <p14:creationId xmlns:p14="http://schemas.microsoft.com/office/powerpoint/2010/main" val="2324659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67075-C0D5-ED49-AF8B-AE4A1D63A243}"/>
              </a:ext>
            </a:extLst>
          </p:cNvPr>
          <p:cNvSpPr>
            <a:spLocks noGrp="1"/>
          </p:cNvSpPr>
          <p:nvPr>
            <p:ph idx="1"/>
          </p:nvPr>
        </p:nvSpPr>
        <p:spPr>
          <a:xfrm>
            <a:off x="6460761" y="434715"/>
            <a:ext cx="5043850" cy="5476507"/>
          </a:xfrm>
        </p:spPr>
        <p:txBody>
          <a:bodyPr>
            <a:noAutofit/>
          </a:bodyPr>
          <a:lstStyle/>
          <a:p>
            <a:pPr marL="0" indent="0">
              <a:buNone/>
            </a:pPr>
            <a:r>
              <a:rPr lang="en-US" sz="3000" dirty="0"/>
              <a:t>-As the size of N increases, the sampling distribution of W comes closer and closer to the outlines of the normal distribution. With a sample of size N=10 or greater, the approximation is close enough to allow for the calculation of a z-ratio, which can then be referred to the unit normal distribution.</a:t>
            </a:r>
          </a:p>
        </p:txBody>
      </p:sp>
      <p:pic>
        <p:nvPicPr>
          <p:cNvPr id="4" name="Picture 3">
            <a:extLst>
              <a:ext uri="{FF2B5EF4-FFF2-40B4-BE49-F238E27FC236}">
                <a16:creationId xmlns:a16="http://schemas.microsoft.com/office/drawing/2014/main" id="{BABD23B9-1A8C-EF4D-B799-8F18DD4E96B6}"/>
              </a:ext>
            </a:extLst>
          </p:cNvPr>
          <p:cNvPicPr>
            <a:picLocks noChangeAspect="1"/>
          </p:cNvPicPr>
          <p:nvPr/>
        </p:nvPicPr>
        <p:blipFill>
          <a:blip r:embed="rId2"/>
          <a:stretch>
            <a:fillRect/>
          </a:stretch>
        </p:blipFill>
        <p:spPr>
          <a:xfrm>
            <a:off x="1124262" y="1182816"/>
            <a:ext cx="4791856" cy="4592195"/>
          </a:xfrm>
          <a:prstGeom prst="rect">
            <a:avLst/>
          </a:prstGeom>
        </p:spPr>
      </p:pic>
      <p:sp>
        <p:nvSpPr>
          <p:cNvPr id="5" name="TextBox 4">
            <a:extLst>
              <a:ext uri="{FF2B5EF4-FFF2-40B4-BE49-F238E27FC236}">
                <a16:creationId xmlns:a16="http://schemas.microsoft.com/office/drawing/2014/main" id="{D7246A89-B6CC-DD4D-9B29-EC7773A1B85E}"/>
              </a:ext>
            </a:extLst>
          </p:cNvPr>
          <p:cNvSpPr txBox="1"/>
          <p:nvPr/>
        </p:nvSpPr>
        <p:spPr>
          <a:xfrm>
            <a:off x="1244183" y="6370820"/>
            <a:ext cx="4969630" cy="369332"/>
          </a:xfrm>
          <a:prstGeom prst="rect">
            <a:avLst/>
          </a:prstGeom>
          <a:noFill/>
        </p:spPr>
        <p:txBody>
          <a:bodyPr wrap="none" rtlCol="0">
            <a:spAutoFit/>
          </a:bodyPr>
          <a:lstStyle/>
          <a:p>
            <a:r>
              <a:rPr lang="en-US" dirty="0"/>
              <a:t>http://</a:t>
            </a:r>
            <a:r>
              <a:rPr lang="en-US" dirty="0" err="1"/>
              <a:t>vassarstats.net</a:t>
            </a:r>
            <a:r>
              <a:rPr lang="en-US" dirty="0"/>
              <a:t>/textbook/ch12a.html</a:t>
            </a:r>
          </a:p>
        </p:txBody>
      </p:sp>
    </p:spTree>
    <p:extLst>
      <p:ext uri="{BB962C8B-B14F-4D97-AF65-F5344CB8AC3E}">
        <p14:creationId xmlns:p14="http://schemas.microsoft.com/office/powerpoint/2010/main" val="338976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7D4F-7090-AA47-94DB-DB29E3F41457}"/>
              </a:ext>
            </a:extLst>
          </p:cNvPr>
          <p:cNvSpPr>
            <a:spLocks noGrp="1"/>
          </p:cNvSpPr>
          <p:nvPr>
            <p:ph type="title"/>
          </p:nvPr>
        </p:nvSpPr>
        <p:spPr/>
        <p:txBody>
          <a:bodyPr>
            <a:normAutofit/>
          </a:bodyPr>
          <a:lstStyle/>
          <a:p>
            <a:r>
              <a:rPr lang="en-US" sz="4000" dirty="0"/>
              <a:t>Wilcoxon Signed Rank Test in R</a:t>
            </a:r>
          </a:p>
        </p:txBody>
      </p:sp>
      <p:sp>
        <p:nvSpPr>
          <p:cNvPr id="3" name="Content Placeholder 2">
            <a:extLst>
              <a:ext uri="{FF2B5EF4-FFF2-40B4-BE49-F238E27FC236}">
                <a16:creationId xmlns:a16="http://schemas.microsoft.com/office/drawing/2014/main" id="{ED58C76A-BE87-2D45-B5B1-D6BD9CE57C03}"/>
              </a:ext>
            </a:extLst>
          </p:cNvPr>
          <p:cNvSpPr>
            <a:spLocks noGrp="1"/>
          </p:cNvSpPr>
          <p:nvPr>
            <p:ph idx="1"/>
          </p:nvPr>
        </p:nvSpPr>
        <p:spPr/>
        <p:txBody>
          <a:bodyPr>
            <a:normAutofit/>
          </a:bodyPr>
          <a:lstStyle/>
          <a:p>
            <a:pPr marL="0" indent="0">
              <a:buNone/>
            </a:pPr>
            <a:r>
              <a:rPr lang="en-US" sz="3000" dirty="0"/>
              <a:t>- Also known as the Wilcoxon one-sample test, and is similar to one-sample </a:t>
            </a:r>
            <a:r>
              <a:rPr lang="en-US" sz="3000" dirty="0" err="1"/>
              <a:t>t.test</a:t>
            </a:r>
            <a:endParaRPr lang="en-US" sz="3000" dirty="0"/>
          </a:p>
          <a:p>
            <a:pPr marL="0" indent="0">
              <a:buNone/>
            </a:pPr>
            <a:r>
              <a:rPr lang="en-US" sz="3000" dirty="0"/>
              <a:t>- Determine whether a woman’s energy intake deviates significantly from 7725 kJ</a:t>
            </a:r>
          </a:p>
          <a:p>
            <a:endParaRPr lang="en-US" sz="3000" dirty="0"/>
          </a:p>
        </p:txBody>
      </p:sp>
      <p:sp>
        <p:nvSpPr>
          <p:cNvPr id="4" name="TextBox 3">
            <a:extLst>
              <a:ext uri="{FF2B5EF4-FFF2-40B4-BE49-F238E27FC236}">
                <a16:creationId xmlns:a16="http://schemas.microsoft.com/office/drawing/2014/main" id="{9107C7AE-810F-644D-9430-CF263901B0B2}"/>
              </a:ext>
            </a:extLst>
          </p:cNvPr>
          <p:cNvSpPr txBox="1"/>
          <p:nvPr/>
        </p:nvSpPr>
        <p:spPr>
          <a:xfrm>
            <a:off x="1638311" y="6139822"/>
            <a:ext cx="950901" cy="369332"/>
          </a:xfrm>
          <a:prstGeom prst="rect">
            <a:avLst/>
          </a:prstGeom>
          <a:noFill/>
        </p:spPr>
        <p:txBody>
          <a:bodyPr wrap="none" rtlCol="0">
            <a:spAutoFit/>
          </a:bodyPr>
          <a:lstStyle/>
          <a:p>
            <a:r>
              <a:rPr lang="en-US" dirty="0"/>
              <a:t>Line 83</a:t>
            </a:r>
          </a:p>
        </p:txBody>
      </p:sp>
    </p:spTree>
    <p:extLst>
      <p:ext uri="{BB962C8B-B14F-4D97-AF65-F5344CB8AC3E}">
        <p14:creationId xmlns:p14="http://schemas.microsoft.com/office/powerpoint/2010/main" val="2244508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462-F0B4-E743-9A44-5BF96DE4D339}"/>
              </a:ext>
            </a:extLst>
          </p:cNvPr>
          <p:cNvSpPr>
            <a:spLocks noGrp="1"/>
          </p:cNvSpPr>
          <p:nvPr>
            <p:ph type="title"/>
          </p:nvPr>
        </p:nvSpPr>
        <p:spPr/>
        <p:txBody>
          <a:bodyPr/>
          <a:lstStyle/>
          <a:p>
            <a:r>
              <a:rPr lang="en-US" dirty="0"/>
              <a:t>Sign Test</a:t>
            </a:r>
          </a:p>
        </p:txBody>
      </p:sp>
      <p:sp>
        <p:nvSpPr>
          <p:cNvPr id="3" name="Content Placeholder 2">
            <a:extLst>
              <a:ext uri="{FF2B5EF4-FFF2-40B4-BE49-F238E27FC236}">
                <a16:creationId xmlns:a16="http://schemas.microsoft.com/office/drawing/2014/main" id="{F0FB9433-8386-CF49-BACA-8672D6C0BD1D}"/>
              </a:ext>
            </a:extLst>
          </p:cNvPr>
          <p:cNvSpPr>
            <a:spLocks noGrp="1"/>
          </p:cNvSpPr>
          <p:nvPr>
            <p:ph idx="1"/>
          </p:nvPr>
        </p:nvSpPr>
        <p:spPr>
          <a:xfrm>
            <a:off x="1603948" y="1905000"/>
            <a:ext cx="9900664" cy="4006222"/>
          </a:xfrm>
        </p:spPr>
        <p:txBody>
          <a:bodyPr>
            <a:noAutofit/>
          </a:bodyPr>
          <a:lstStyle/>
          <a:p>
            <a:pPr>
              <a:buFontTx/>
              <a:buChar char="-"/>
            </a:pPr>
            <a:r>
              <a:rPr lang="en-US" sz="3000" dirty="0"/>
              <a:t>The </a:t>
            </a:r>
            <a:r>
              <a:rPr lang="en-US" sz="3000" b="1" dirty="0"/>
              <a:t>sign test</a:t>
            </a:r>
            <a:r>
              <a:rPr lang="en-US" sz="3000" dirty="0"/>
              <a:t> is a statistical method to test for consistent differences between pairs of observations, such as the weight of subjects before and after treatment. </a:t>
            </a:r>
          </a:p>
        </p:txBody>
      </p:sp>
    </p:spTree>
    <p:extLst>
      <p:ext uri="{BB962C8B-B14F-4D97-AF65-F5344CB8AC3E}">
        <p14:creationId xmlns:p14="http://schemas.microsoft.com/office/powerpoint/2010/main" val="711041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462-F0B4-E743-9A44-5BF96DE4D339}"/>
              </a:ext>
            </a:extLst>
          </p:cNvPr>
          <p:cNvSpPr>
            <a:spLocks noGrp="1"/>
          </p:cNvSpPr>
          <p:nvPr>
            <p:ph type="title"/>
          </p:nvPr>
        </p:nvSpPr>
        <p:spPr/>
        <p:txBody>
          <a:bodyPr>
            <a:normAutofit/>
          </a:bodyPr>
          <a:lstStyle/>
          <a:p>
            <a:r>
              <a:rPr lang="en-US" sz="4000" dirty="0"/>
              <a:t>Sign Test</a:t>
            </a:r>
          </a:p>
        </p:txBody>
      </p:sp>
      <p:sp>
        <p:nvSpPr>
          <p:cNvPr id="3" name="Content Placeholder 2">
            <a:extLst>
              <a:ext uri="{FF2B5EF4-FFF2-40B4-BE49-F238E27FC236}">
                <a16:creationId xmlns:a16="http://schemas.microsoft.com/office/drawing/2014/main" id="{F0FB9433-8386-CF49-BACA-8672D6C0BD1D}"/>
              </a:ext>
            </a:extLst>
          </p:cNvPr>
          <p:cNvSpPr>
            <a:spLocks noGrp="1"/>
          </p:cNvSpPr>
          <p:nvPr>
            <p:ph idx="1"/>
          </p:nvPr>
        </p:nvSpPr>
        <p:spPr>
          <a:xfrm>
            <a:off x="1603948" y="1905000"/>
            <a:ext cx="9900664" cy="4006222"/>
          </a:xfrm>
        </p:spPr>
        <p:txBody>
          <a:bodyPr>
            <a:noAutofit/>
          </a:bodyPr>
          <a:lstStyle/>
          <a:p>
            <a:pPr>
              <a:buFontTx/>
              <a:buChar char="-"/>
            </a:pPr>
            <a:r>
              <a:rPr lang="en-US" sz="3000" dirty="0"/>
              <a:t>For comparisons of paired observations (</a:t>
            </a:r>
            <a:r>
              <a:rPr lang="en-US" sz="3000" dirty="0" err="1"/>
              <a:t>x,y</a:t>
            </a:r>
            <a:r>
              <a:rPr lang="en-US" sz="3000" dirty="0"/>
              <a:t>), the sign test is </a:t>
            </a:r>
            <a:r>
              <a:rPr lang="en-US" sz="3000" b="1" dirty="0"/>
              <a:t>most useful if comparisons can only be expressed as x &gt; y, x = y, or x &lt; y. </a:t>
            </a:r>
            <a:r>
              <a:rPr lang="en-US" sz="3000" dirty="0"/>
              <a:t>If, instead, the observations can be expressed as numeric quantities (x = 7, y = 18), or as ranks (rank of x = 1st, rank of y = 8th), then the paired t-test or the Wilcoxon signed-rank test will usually have greater power than the sign test to detect consistent differences.</a:t>
            </a:r>
          </a:p>
        </p:txBody>
      </p:sp>
    </p:spTree>
    <p:extLst>
      <p:ext uri="{BB962C8B-B14F-4D97-AF65-F5344CB8AC3E}">
        <p14:creationId xmlns:p14="http://schemas.microsoft.com/office/powerpoint/2010/main" val="566326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1C0C-00C1-DA46-B5DB-D18CCC9E9F83}"/>
              </a:ext>
            </a:extLst>
          </p:cNvPr>
          <p:cNvSpPr>
            <a:spLocks noGrp="1"/>
          </p:cNvSpPr>
          <p:nvPr>
            <p:ph type="title"/>
          </p:nvPr>
        </p:nvSpPr>
        <p:spPr/>
        <p:txBody>
          <a:bodyPr>
            <a:normAutofit/>
          </a:bodyPr>
          <a:lstStyle/>
          <a:p>
            <a:r>
              <a:rPr lang="en-US" sz="4000" dirty="0"/>
              <a:t>Example</a:t>
            </a:r>
          </a:p>
        </p:txBody>
      </p:sp>
      <p:sp>
        <p:nvSpPr>
          <p:cNvPr id="3" name="Content Placeholder 2">
            <a:extLst>
              <a:ext uri="{FF2B5EF4-FFF2-40B4-BE49-F238E27FC236}">
                <a16:creationId xmlns:a16="http://schemas.microsoft.com/office/drawing/2014/main" id="{A37253E4-4022-0447-AD57-AD03687BF21A}"/>
              </a:ext>
            </a:extLst>
          </p:cNvPr>
          <p:cNvSpPr>
            <a:spLocks noGrp="1"/>
          </p:cNvSpPr>
          <p:nvPr>
            <p:ph idx="1"/>
          </p:nvPr>
        </p:nvSpPr>
        <p:spPr>
          <a:xfrm>
            <a:off x="2589212" y="1648918"/>
            <a:ext cx="8915400" cy="4262304"/>
          </a:xfrm>
        </p:spPr>
        <p:txBody>
          <a:bodyPr>
            <a:normAutofit/>
          </a:bodyPr>
          <a:lstStyle/>
          <a:p>
            <a:pPr marL="0" indent="0">
              <a:buNone/>
            </a:pPr>
            <a:r>
              <a:rPr lang="en-US" sz="3000" dirty="0"/>
              <a:t>- A soft drink company has invented a new drink, and would like to find out if it will be as popular as the existing favorite drink. For this purpose, its research department arranges 18 participants for taste testing. Each participant tries both drinks in random order before giving his or her opinion.</a:t>
            </a:r>
          </a:p>
          <a:p>
            <a:endParaRPr lang="en-US" sz="3000" dirty="0"/>
          </a:p>
        </p:txBody>
      </p:sp>
      <p:sp>
        <p:nvSpPr>
          <p:cNvPr id="4" name="TextBox 3">
            <a:extLst>
              <a:ext uri="{FF2B5EF4-FFF2-40B4-BE49-F238E27FC236}">
                <a16:creationId xmlns:a16="http://schemas.microsoft.com/office/drawing/2014/main" id="{CBD2EBC3-EC2F-B644-AFD9-EFB915B28FAD}"/>
              </a:ext>
            </a:extLst>
          </p:cNvPr>
          <p:cNvSpPr txBox="1"/>
          <p:nvPr/>
        </p:nvSpPr>
        <p:spPr>
          <a:xfrm>
            <a:off x="1993692" y="6488668"/>
            <a:ext cx="9089348" cy="369332"/>
          </a:xfrm>
          <a:prstGeom prst="rect">
            <a:avLst/>
          </a:prstGeom>
          <a:noFill/>
        </p:spPr>
        <p:txBody>
          <a:bodyPr wrap="none" rtlCol="0">
            <a:spAutoFit/>
          </a:bodyPr>
          <a:lstStyle/>
          <a:p>
            <a:r>
              <a:rPr lang="en-US" dirty="0"/>
              <a:t>http://</a:t>
            </a:r>
            <a:r>
              <a:rPr lang="en-US" dirty="0" err="1"/>
              <a:t>www.r-tutor.com</a:t>
            </a:r>
            <a:r>
              <a:rPr lang="en-US" dirty="0"/>
              <a:t>/elementary-statistics/non-parametric-methods/sign-test</a:t>
            </a:r>
          </a:p>
        </p:txBody>
      </p:sp>
    </p:spTree>
    <p:extLst>
      <p:ext uri="{BB962C8B-B14F-4D97-AF65-F5344CB8AC3E}">
        <p14:creationId xmlns:p14="http://schemas.microsoft.com/office/powerpoint/2010/main" val="380028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F5E0-5B21-EB4F-B3A7-15B8BA16E026}"/>
              </a:ext>
            </a:extLst>
          </p:cNvPr>
          <p:cNvSpPr>
            <a:spLocks noGrp="1"/>
          </p:cNvSpPr>
          <p:nvPr>
            <p:ph type="title"/>
          </p:nvPr>
        </p:nvSpPr>
        <p:spPr/>
        <p:txBody>
          <a:bodyPr>
            <a:normAutofit/>
          </a:bodyPr>
          <a:lstStyle/>
          <a:p>
            <a:r>
              <a:rPr lang="en-US" sz="4000" dirty="0"/>
              <a:t>Results</a:t>
            </a:r>
          </a:p>
        </p:txBody>
      </p:sp>
      <p:sp>
        <p:nvSpPr>
          <p:cNvPr id="3" name="Content Placeholder 2">
            <a:extLst>
              <a:ext uri="{FF2B5EF4-FFF2-40B4-BE49-F238E27FC236}">
                <a16:creationId xmlns:a16="http://schemas.microsoft.com/office/drawing/2014/main" id="{DB1A2712-49A9-0C4A-ACAD-9BD10CBDA424}"/>
              </a:ext>
            </a:extLst>
          </p:cNvPr>
          <p:cNvSpPr>
            <a:spLocks noGrp="1"/>
          </p:cNvSpPr>
          <p:nvPr>
            <p:ph idx="1"/>
          </p:nvPr>
        </p:nvSpPr>
        <p:spPr>
          <a:xfrm>
            <a:off x="2339813" y="1905000"/>
            <a:ext cx="9417909" cy="4397215"/>
          </a:xfrm>
        </p:spPr>
        <p:txBody>
          <a:bodyPr>
            <a:noAutofit/>
          </a:bodyPr>
          <a:lstStyle/>
          <a:p>
            <a:pPr>
              <a:buFontTx/>
              <a:buChar char="-"/>
            </a:pPr>
            <a:r>
              <a:rPr lang="en-US" sz="3000" dirty="0"/>
              <a:t>It turns out that 5 of the participants like the new drink better, and the rest prefer the old one. </a:t>
            </a:r>
          </a:p>
          <a:p>
            <a:pPr>
              <a:buFontTx/>
              <a:buChar char="-"/>
            </a:pPr>
            <a:r>
              <a:rPr lang="en-US" sz="3000" dirty="0"/>
              <a:t>At .05 significance level, can we reject the notion that the two drinks are equally popular?</a:t>
            </a:r>
          </a:p>
          <a:p>
            <a:pPr>
              <a:buFontTx/>
              <a:buChar char="-"/>
            </a:pPr>
            <a:r>
              <a:rPr lang="en-US" sz="3000" dirty="0"/>
              <a:t>The null hypothesis is that the drinks are equally popular. As the p-value turns out to be 0.096525, and is greater than the .05 significance level, we do not reject the null hypothesis.</a:t>
            </a:r>
          </a:p>
        </p:txBody>
      </p:sp>
      <p:sp>
        <p:nvSpPr>
          <p:cNvPr id="4" name="TextBox 3">
            <a:extLst>
              <a:ext uri="{FF2B5EF4-FFF2-40B4-BE49-F238E27FC236}">
                <a16:creationId xmlns:a16="http://schemas.microsoft.com/office/drawing/2014/main" id="{55C447BA-06E5-3E48-84AF-A221DFADF579}"/>
              </a:ext>
            </a:extLst>
          </p:cNvPr>
          <p:cNvSpPr txBox="1"/>
          <p:nvPr/>
        </p:nvSpPr>
        <p:spPr>
          <a:xfrm>
            <a:off x="1755058" y="6302215"/>
            <a:ext cx="950901" cy="369332"/>
          </a:xfrm>
          <a:prstGeom prst="rect">
            <a:avLst/>
          </a:prstGeom>
          <a:noFill/>
        </p:spPr>
        <p:txBody>
          <a:bodyPr wrap="none" rtlCol="0">
            <a:spAutoFit/>
          </a:bodyPr>
          <a:lstStyle/>
          <a:p>
            <a:r>
              <a:rPr lang="en-US" dirty="0"/>
              <a:t>Line 86</a:t>
            </a:r>
          </a:p>
        </p:txBody>
      </p:sp>
    </p:spTree>
    <p:extLst>
      <p:ext uri="{BB962C8B-B14F-4D97-AF65-F5344CB8AC3E}">
        <p14:creationId xmlns:p14="http://schemas.microsoft.com/office/powerpoint/2010/main" val="322824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62CEDC-E0A1-DB47-89BD-E72B5902C9D2}"/>
              </a:ext>
            </a:extLst>
          </p:cNvPr>
          <p:cNvPicPr>
            <a:picLocks noGrp="1" noChangeAspect="1"/>
          </p:cNvPicPr>
          <p:nvPr>
            <p:ph idx="1"/>
          </p:nvPr>
        </p:nvPicPr>
        <p:blipFill>
          <a:blip r:embed="rId2"/>
          <a:stretch>
            <a:fillRect/>
          </a:stretch>
        </p:blipFill>
        <p:spPr>
          <a:xfrm>
            <a:off x="1791830" y="766119"/>
            <a:ext cx="9816584" cy="5491721"/>
          </a:xfrm>
        </p:spPr>
      </p:pic>
    </p:spTree>
    <p:extLst>
      <p:ext uri="{BB962C8B-B14F-4D97-AF65-F5344CB8AC3E}">
        <p14:creationId xmlns:p14="http://schemas.microsoft.com/office/powerpoint/2010/main" val="2505180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95D0-D4CD-5E49-91A8-F0CDE63EECF7}"/>
              </a:ext>
            </a:extLst>
          </p:cNvPr>
          <p:cNvSpPr>
            <a:spLocks noGrp="1"/>
          </p:cNvSpPr>
          <p:nvPr>
            <p:ph type="title"/>
          </p:nvPr>
        </p:nvSpPr>
        <p:spPr/>
        <p:txBody>
          <a:bodyPr/>
          <a:lstStyle/>
          <a:p>
            <a:r>
              <a:rPr lang="en-US" dirty="0"/>
              <a:t>Nonparametric ANOVA</a:t>
            </a:r>
          </a:p>
        </p:txBody>
      </p:sp>
      <p:sp>
        <p:nvSpPr>
          <p:cNvPr id="3" name="Content Placeholder 2">
            <a:extLst>
              <a:ext uri="{FF2B5EF4-FFF2-40B4-BE49-F238E27FC236}">
                <a16:creationId xmlns:a16="http://schemas.microsoft.com/office/drawing/2014/main" id="{14351BEF-C5D7-C343-B4AB-62E943AEF6BF}"/>
              </a:ext>
            </a:extLst>
          </p:cNvPr>
          <p:cNvSpPr>
            <a:spLocks noGrp="1"/>
          </p:cNvSpPr>
          <p:nvPr>
            <p:ph idx="1"/>
          </p:nvPr>
        </p:nvSpPr>
        <p:spPr/>
        <p:txBody>
          <a:bodyPr>
            <a:noAutofit/>
          </a:bodyPr>
          <a:lstStyle/>
          <a:p>
            <a:pPr marL="0" indent="0">
              <a:buNone/>
            </a:pPr>
            <a:r>
              <a:rPr lang="en-US" sz="3000" dirty="0"/>
              <a:t>-Nonparametric ANOVA Kruskal-Wallis one-way analysis of variance by ranks</a:t>
            </a:r>
          </a:p>
          <a:p>
            <a:pPr marL="0" indent="0">
              <a:buNone/>
            </a:pPr>
            <a:r>
              <a:rPr lang="en-US" sz="3000" dirty="0"/>
              <a:t>- Friedman test is used to detect differences in treatments across multiple test attempts.</a:t>
            </a:r>
          </a:p>
          <a:p>
            <a:pPr marL="0" indent="0">
              <a:buNone/>
            </a:pPr>
            <a:r>
              <a:rPr lang="en-US" sz="3000" dirty="0"/>
              <a:t>– Similar to the parametric repeated measures ANOVA</a:t>
            </a:r>
          </a:p>
          <a:p>
            <a:pPr marL="0" indent="0">
              <a:buNone/>
            </a:pPr>
            <a:endParaRPr lang="en-US" sz="3000" dirty="0"/>
          </a:p>
        </p:txBody>
      </p:sp>
    </p:spTree>
    <p:extLst>
      <p:ext uri="{BB962C8B-B14F-4D97-AF65-F5344CB8AC3E}">
        <p14:creationId xmlns:p14="http://schemas.microsoft.com/office/powerpoint/2010/main" val="16825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559-A722-9444-BFB8-C53E793AA3B6}"/>
              </a:ext>
            </a:extLst>
          </p:cNvPr>
          <p:cNvSpPr>
            <a:spLocks noGrp="1"/>
          </p:cNvSpPr>
          <p:nvPr>
            <p:ph type="title"/>
          </p:nvPr>
        </p:nvSpPr>
        <p:spPr/>
        <p:txBody>
          <a:bodyPr>
            <a:normAutofit/>
          </a:bodyPr>
          <a:lstStyle/>
          <a:p>
            <a:r>
              <a:rPr lang="en-US" sz="4000" dirty="0"/>
              <a:t>Kruskal-Wallis Test</a:t>
            </a:r>
          </a:p>
        </p:txBody>
      </p:sp>
      <p:sp>
        <p:nvSpPr>
          <p:cNvPr id="3" name="Content Placeholder 2">
            <a:extLst>
              <a:ext uri="{FF2B5EF4-FFF2-40B4-BE49-F238E27FC236}">
                <a16:creationId xmlns:a16="http://schemas.microsoft.com/office/drawing/2014/main" id="{2C9A931B-663A-B241-AABF-04EE52EB5FA6}"/>
              </a:ext>
            </a:extLst>
          </p:cNvPr>
          <p:cNvSpPr>
            <a:spLocks noGrp="1"/>
          </p:cNvSpPr>
          <p:nvPr>
            <p:ph idx="1"/>
          </p:nvPr>
        </p:nvSpPr>
        <p:spPr/>
        <p:txBody>
          <a:bodyPr>
            <a:normAutofit/>
          </a:bodyPr>
          <a:lstStyle/>
          <a:p>
            <a:pPr marL="0" indent="0">
              <a:buNone/>
            </a:pPr>
            <a:r>
              <a:rPr lang="en-US" sz="3000" dirty="0"/>
              <a:t>- One-way ANOVA on ranks is a non-parametric method for testing whether samples originate from the same distribution.</a:t>
            </a:r>
          </a:p>
          <a:p>
            <a:pPr marL="0" indent="0">
              <a:buNone/>
            </a:pPr>
            <a:r>
              <a:rPr lang="en-US" sz="3000" dirty="0"/>
              <a:t>- It is used for comparing </a:t>
            </a:r>
            <a:r>
              <a:rPr lang="en-US" sz="3000" b="1" dirty="0"/>
              <a:t>two or more independent samples </a:t>
            </a:r>
            <a:r>
              <a:rPr lang="en-US" sz="3000" dirty="0"/>
              <a:t>of equal or different sample sizes. It extends the Mann–Whitney U test when there are only two groups.</a:t>
            </a:r>
          </a:p>
        </p:txBody>
      </p:sp>
    </p:spTree>
    <p:extLst>
      <p:ext uri="{BB962C8B-B14F-4D97-AF65-F5344CB8AC3E}">
        <p14:creationId xmlns:p14="http://schemas.microsoft.com/office/powerpoint/2010/main" val="2434499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58C4E-E11A-834C-B54E-51BAD737CA96}"/>
                  </a:ext>
                </a:extLst>
              </p:cNvPr>
              <p:cNvSpPr>
                <a:spLocks noGrp="1"/>
              </p:cNvSpPr>
              <p:nvPr>
                <p:ph idx="1"/>
              </p:nvPr>
            </p:nvSpPr>
            <p:spPr>
              <a:xfrm>
                <a:off x="1888761" y="4572000"/>
                <a:ext cx="9615851" cy="2083634"/>
              </a:xfrm>
            </p:spPr>
            <p:txBody>
              <a:bodyPr>
                <a:normAutofit fontScale="92500" lnSpcReduction="10000"/>
              </a:bodyPr>
              <a:lstStyle/>
              <a:p>
                <a:pPr marL="0" indent="0">
                  <a:buNone/>
                </a:pPr>
                <a:r>
                  <a:rPr lang="en-US" sz="3000" dirty="0"/>
                  <a:t>- Results of the Kruskal-Wallis test showed that patient CT dose estimates for their CT scan compared with one chest radiograph were significantly different (</a:t>
                </a:r>
                <a14:m>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ea typeface="Cambria Math" panose="02040503050406030204" pitchFamily="18" charset="0"/>
                          </a:rPr>
                          <m:t>2</m:t>
                        </m:r>
                      </m:sup>
                    </m:sSup>
                    <m:r>
                      <a:rPr lang="en-US" sz="3200" b="0" i="1" baseline="-25000" smtClean="0">
                        <a:latin typeface="Cambria Math" panose="02040503050406030204" pitchFamily="18" charset="0"/>
                        <a:ea typeface="Cambria Math" panose="02040503050406030204" pitchFamily="18" charset="0"/>
                      </a:rPr>
                      <m:t>2</m:t>
                    </m:r>
                  </m:oMath>
                </a14:m>
                <a:r>
                  <a:rPr lang="en-US" sz="3000" dirty="0"/>
                  <a:t> = 67.04, </a:t>
                </a:r>
                <a:r>
                  <a:rPr lang="en-US" sz="3000" i="1" dirty="0"/>
                  <a:t>P &lt; </a:t>
                </a:r>
                <a:r>
                  <a:rPr lang="en-US" sz="3000" dirty="0"/>
                  <a:t>.001) from estimates of ED physicians and radiologists. </a:t>
                </a:r>
              </a:p>
              <a:p>
                <a:endParaRPr lang="en-US" sz="3000" dirty="0"/>
              </a:p>
            </p:txBody>
          </p:sp>
        </mc:Choice>
        <mc:Fallback xmlns="">
          <p:sp>
            <p:nvSpPr>
              <p:cNvPr id="3" name="Content Placeholder 2">
                <a:extLst>
                  <a:ext uri="{FF2B5EF4-FFF2-40B4-BE49-F238E27FC236}">
                    <a16:creationId xmlns:a16="http://schemas.microsoft.com/office/drawing/2014/main" id="{81F58C4E-E11A-834C-B54E-51BAD737CA96}"/>
                  </a:ext>
                </a:extLst>
              </p:cNvPr>
              <p:cNvSpPr>
                <a:spLocks noGrp="1" noRot="1" noChangeAspect="1" noMove="1" noResize="1" noEditPoints="1" noAdjustHandles="1" noChangeArrowheads="1" noChangeShapeType="1" noTextEdit="1"/>
              </p:cNvSpPr>
              <p:nvPr>
                <p:ph idx="1"/>
              </p:nvPr>
            </p:nvSpPr>
            <p:spPr>
              <a:xfrm>
                <a:off x="1888761" y="4572000"/>
                <a:ext cx="9615851" cy="2083634"/>
              </a:xfrm>
              <a:blipFill>
                <a:blip r:embed="rId2"/>
                <a:stretch>
                  <a:fillRect l="-1319" t="-5488" b="-548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4C28C47-750F-F040-80F8-6B38BFCCBA8A}"/>
              </a:ext>
            </a:extLst>
          </p:cNvPr>
          <p:cNvSpPr/>
          <p:nvPr/>
        </p:nvSpPr>
        <p:spPr>
          <a:xfrm>
            <a:off x="199869" y="74951"/>
            <a:ext cx="10847882" cy="461665"/>
          </a:xfrm>
          <a:prstGeom prst="rect">
            <a:avLst/>
          </a:prstGeom>
        </p:spPr>
        <p:txBody>
          <a:bodyPr wrap="square">
            <a:spAutoFit/>
          </a:bodyPr>
          <a:lstStyle/>
          <a:p>
            <a:r>
              <a:rPr lang="en-US" sz="1200" dirty="0">
                <a:latin typeface="Helvetica" pitchFamily="2" charset="0"/>
              </a:rPr>
              <a:t>Lee CI, </a:t>
            </a:r>
            <a:r>
              <a:rPr lang="en-US" sz="1200" dirty="0" err="1">
                <a:latin typeface="Helvetica" pitchFamily="2" charset="0"/>
              </a:rPr>
              <a:t>Haims</a:t>
            </a:r>
            <a:r>
              <a:rPr lang="en-US" sz="1200" dirty="0">
                <a:latin typeface="Helvetica" pitchFamily="2" charset="0"/>
              </a:rPr>
              <a:t> AH, </a:t>
            </a:r>
            <a:r>
              <a:rPr lang="en-US" sz="1200" dirty="0" err="1">
                <a:latin typeface="Helvetica" pitchFamily="2" charset="0"/>
              </a:rPr>
              <a:t>Monico</a:t>
            </a:r>
            <a:r>
              <a:rPr lang="en-US" sz="1200" dirty="0">
                <a:latin typeface="Helvetica" pitchFamily="2" charset="0"/>
              </a:rPr>
              <a:t> EP, Brink JA, Forman HP (2004): Diagnostic CT Scans: Assessment of Patient, Physician, and Radiologist Awareness of Radiation Dose and Possible Risks. Radiology 231:393–398.</a:t>
            </a:r>
            <a:endParaRPr lang="en-US" sz="1200" dirty="0">
              <a:effectLst/>
              <a:latin typeface="Helvetica" pitchFamily="2" charset="0"/>
            </a:endParaRPr>
          </a:p>
        </p:txBody>
      </p:sp>
      <p:pic>
        <p:nvPicPr>
          <p:cNvPr id="8" name="Picture 7">
            <a:extLst>
              <a:ext uri="{FF2B5EF4-FFF2-40B4-BE49-F238E27FC236}">
                <a16:creationId xmlns:a16="http://schemas.microsoft.com/office/drawing/2014/main" id="{0465FF4C-D418-7A43-8BAA-1BA97BEB7698}"/>
              </a:ext>
            </a:extLst>
          </p:cNvPr>
          <p:cNvPicPr>
            <a:picLocks noChangeAspect="1"/>
          </p:cNvPicPr>
          <p:nvPr/>
        </p:nvPicPr>
        <p:blipFill>
          <a:blip r:embed="rId3"/>
          <a:stretch>
            <a:fillRect/>
          </a:stretch>
        </p:blipFill>
        <p:spPr>
          <a:xfrm>
            <a:off x="1733239" y="536616"/>
            <a:ext cx="9434434" cy="3913280"/>
          </a:xfrm>
          <a:prstGeom prst="rect">
            <a:avLst/>
          </a:prstGeom>
        </p:spPr>
      </p:pic>
      <p:sp>
        <p:nvSpPr>
          <p:cNvPr id="9" name="Donut 8">
            <a:extLst>
              <a:ext uri="{FF2B5EF4-FFF2-40B4-BE49-F238E27FC236}">
                <a16:creationId xmlns:a16="http://schemas.microsoft.com/office/drawing/2014/main" id="{4BA1397B-9C52-9942-8344-CC60D60ADCA7}"/>
              </a:ext>
            </a:extLst>
          </p:cNvPr>
          <p:cNvSpPr/>
          <p:nvPr/>
        </p:nvSpPr>
        <p:spPr>
          <a:xfrm>
            <a:off x="7540051" y="1139251"/>
            <a:ext cx="1888761" cy="944381"/>
          </a:xfrm>
          <a:prstGeom prst="donut">
            <a:avLst>
              <a:gd name="adj" fmla="val 754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2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C674-79C3-D249-9DED-25D37D2CEABB}"/>
              </a:ext>
            </a:extLst>
          </p:cNvPr>
          <p:cNvSpPr>
            <a:spLocks noGrp="1"/>
          </p:cNvSpPr>
          <p:nvPr>
            <p:ph type="title"/>
          </p:nvPr>
        </p:nvSpPr>
        <p:spPr/>
        <p:txBody>
          <a:bodyPr/>
          <a:lstStyle/>
          <a:p>
            <a:r>
              <a:rPr lang="en-US" dirty="0"/>
              <a:t>R Example</a:t>
            </a:r>
          </a:p>
        </p:txBody>
      </p:sp>
      <p:sp>
        <p:nvSpPr>
          <p:cNvPr id="3" name="Content Placeholder 2">
            <a:extLst>
              <a:ext uri="{FF2B5EF4-FFF2-40B4-BE49-F238E27FC236}">
                <a16:creationId xmlns:a16="http://schemas.microsoft.com/office/drawing/2014/main" id="{6F9F9F3C-9E18-3148-B816-C55F1F86379A}"/>
              </a:ext>
            </a:extLst>
          </p:cNvPr>
          <p:cNvSpPr>
            <a:spLocks noGrp="1"/>
          </p:cNvSpPr>
          <p:nvPr>
            <p:ph idx="1"/>
          </p:nvPr>
        </p:nvSpPr>
        <p:spPr>
          <a:xfrm>
            <a:off x="2113613" y="2133600"/>
            <a:ext cx="9390999" cy="3777622"/>
          </a:xfrm>
        </p:spPr>
        <p:txBody>
          <a:bodyPr>
            <a:normAutofit fontScale="92500" lnSpcReduction="10000"/>
          </a:bodyPr>
          <a:lstStyle/>
          <a:p>
            <a:pPr>
              <a:buFontTx/>
              <a:buChar char="-"/>
            </a:pPr>
            <a:r>
              <a:rPr lang="en-US" sz="3000" dirty="0"/>
              <a:t>The folate data frame has 22 rows and 2 columns. It contains data on red cell folate levels in patients receiving three different methods of ventilation during anesthesia.</a:t>
            </a:r>
          </a:p>
          <a:p>
            <a:pPr>
              <a:buFontTx/>
              <a:buChar char="-"/>
            </a:pPr>
            <a:r>
              <a:rPr lang="en-US" sz="3000" dirty="0"/>
              <a:t>The distribution of the test statistic can be worked out based on the idea that, under the hypothesis of irrelevant grouping, the problem reduces to a combinatorial one of sampling the within-group ranks from a fixed set of numbers.</a:t>
            </a:r>
          </a:p>
        </p:txBody>
      </p:sp>
      <p:sp>
        <p:nvSpPr>
          <p:cNvPr id="4" name="TextBox 3">
            <a:extLst>
              <a:ext uri="{FF2B5EF4-FFF2-40B4-BE49-F238E27FC236}">
                <a16:creationId xmlns:a16="http://schemas.microsoft.com/office/drawing/2014/main" id="{9735A30B-1818-FC4A-B90D-058EA7EA8FCC}"/>
              </a:ext>
            </a:extLst>
          </p:cNvPr>
          <p:cNvSpPr txBox="1"/>
          <p:nvPr/>
        </p:nvSpPr>
        <p:spPr>
          <a:xfrm>
            <a:off x="1642024" y="6327058"/>
            <a:ext cx="1079142" cy="369332"/>
          </a:xfrm>
          <a:prstGeom prst="rect">
            <a:avLst/>
          </a:prstGeom>
          <a:noFill/>
        </p:spPr>
        <p:txBody>
          <a:bodyPr wrap="none" rtlCol="0">
            <a:spAutoFit/>
          </a:bodyPr>
          <a:lstStyle/>
          <a:p>
            <a:r>
              <a:rPr lang="en-US" dirty="0"/>
              <a:t>Line 101</a:t>
            </a:r>
          </a:p>
        </p:txBody>
      </p:sp>
    </p:spTree>
    <p:extLst>
      <p:ext uri="{BB962C8B-B14F-4D97-AF65-F5344CB8AC3E}">
        <p14:creationId xmlns:p14="http://schemas.microsoft.com/office/powerpoint/2010/main" val="3653906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9F7-0AB4-C741-B27D-8FC42BAC6845}"/>
              </a:ext>
            </a:extLst>
          </p:cNvPr>
          <p:cNvSpPr>
            <a:spLocks noGrp="1"/>
          </p:cNvSpPr>
          <p:nvPr>
            <p:ph type="title"/>
          </p:nvPr>
        </p:nvSpPr>
        <p:spPr/>
        <p:txBody>
          <a:bodyPr>
            <a:normAutofit/>
          </a:bodyPr>
          <a:lstStyle/>
          <a:p>
            <a:r>
              <a:rPr lang="en-US" sz="4000" dirty="0"/>
              <a:t>Summary</a:t>
            </a:r>
          </a:p>
        </p:txBody>
      </p:sp>
      <p:sp>
        <p:nvSpPr>
          <p:cNvPr id="3" name="Content Placeholder 2">
            <a:extLst>
              <a:ext uri="{FF2B5EF4-FFF2-40B4-BE49-F238E27FC236}">
                <a16:creationId xmlns:a16="http://schemas.microsoft.com/office/drawing/2014/main" id="{8D6C2D63-BFDF-0841-9187-AD5F96675CBB}"/>
              </a:ext>
            </a:extLst>
          </p:cNvPr>
          <p:cNvSpPr>
            <a:spLocks noGrp="1"/>
          </p:cNvSpPr>
          <p:nvPr>
            <p:ph idx="1"/>
          </p:nvPr>
        </p:nvSpPr>
        <p:spPr>
          <a:xfrm>
            <a:off x="2589212" y="2133599"/>
            <a:ext cx="8915400" cy="4027357"/>
          </a:xfrm>
        </p:spPr>
        <p:txBody>
          <a:bodyPr>
            <a:noAutofit/>
          </a:bodyPr>
          <a:lstStyle/>
          <a:p>
            <a:pPr>
              <a:buFontTx/>
              <a:buChar char="-"/>
            </a:pPr>
            <a:r>
              <a:rPr lang="en-US" sz="3000" dirty="0"/>
              <a:t>Nonparametric tests are to be used when the assumptions of continuous data and normal distribution do not apply.</a:t>
            </a:r>
          </a:p>
          <a:p>
            <a:pPr>
              <a:buFontTx/>
              <a:buChar char="-"/>
            </a:pPr>
            <a:r>
              <a:rPr lang="en-US" sz="3000" dirty="0"/>
              <a:t>Can also be used to evaluate data on nominal and ordinal scales.</a:t>
            </a:r>
          </a:p>
          <a:p>
            <a:pPr>
              <a:buFontTx/>
              <a:buChar char="-"/>
            </a:pPr>
            <a:r>
              <a:rPr lang="en-US" sz="3000" dirty="0"/>
              <a:t>In nonparametric tests model structure is not specified a priori, but is instead determined from data.</a:t>
            </a:r>
          </a:p>
          <a:p>
            <a:endParaRPr lang="en-US" sz="3000" dirty="0"/>
          </a:p>
        </p:txBody>
      </p:sp>
    </p:spTree>
    <p:extLst>
      <p:ext uri="{BB962C8B-B14F-4D97-AF65-F5344CB8AC3E}">
        <p14:creationId xmlns:p14="http://schemas.microsoft.com/office/powerpoint/2010/main" val="1214173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9F7-0AB4-C741-B27D-8FC42BAC6845}"/>
              </a:ext>
            </a:extLst>
          </p:cNvPr>
          <p:cNvSpPr>
            <a:spLocks noGrp="1"/>
          </p:cNvSpPr>
          <p:nvPr>
            <p:ph type="title"/>
          </p:nvPr>
        </p:nvSpPr>
        <p:spPr/>
        <p:txBody>
          <a:bodyPr>
            <a:normAutofit/>
          </a:bodyPr>
          <a:lstStyle/>
          <a:p>
            <a:r>
              <a:rPr lang="en-US" sz="4000" dirty="0"/>
              <a:t>Summary</a:t>
            </a:r>
          </a:p>
        </p:txBody>
      </p:sp>
      <p:sp>
        <p:nvSpPr>
          <p:cNvPr id="3" name="Content Placeholder 2">
            <a:extLst>
              <a:ext uri="{FF2B5EF4-FFF2-40B4-BE49-F238E27FC236}">
                <a16:creationId xmlns:a16="http://schemas.microsoft.com/office/drawing/2014/main" id="{8D6C2D63-BFDF-0841-9187-AD5F96675CBB}"/>
              </a:ext>
            </a:extLst>
          </p:cNvPr>
          <p:cNvSpPr>
            <a:spLocks noGrp="1"/>
          </p:cNvSpPr>
          <p:nvPr>
            <p:ph idx="1"/>
          </p:nvPr>
        </p:nvSpPr>
        <p:spPr>
          <a:xfrm>
            <a:off x="2589211" y="1469037"/>
            <a:ext cx="9178067" cy="4691920"/>
          </a:xfrm>
        </p:spPr>
        <p:txBody>
          <a:bodyPr>
            <a:noAutofit/>
          </a:bodyPr>
          <a:lstStyle/>
          <a:p>
            <a:pPr>
              <a:buFontTx/>
              <a:buChar char="-"/>
            </a:pPr>
            <a:r>
              <a:rPr lang="en-US" sz="3000" dirty="0"/>
              <a:t>The term nonparametric is not meant to imply that such models completely lack parameters; rather, the number and nature of the parameters is not fixed in advance.</a:t>
            </a:r>
          </a:p>
          <a:p>
            <a:pPr>
              <a:buFontTx/>
              <a:buChar char="-"/>
            </a:pPr>
            <a:r>
              <a:rPr lang="en-US" sz="3000" dirty="0"/>
              <a:t>Nonparametric models are therefore also called distribution free.</a:t>
            </a:r>
          </a:p>
          <a:p>
            <a:pPr>
              <a:buFontTx/>
              <a:buChar char="-"/>
            </a:pPr>
            <a:r>
              <a:rPr lang="en-US" sz="3000" dirty="0"/>
              <a:t>Nonparametric tests have less power than the appropriate parametric tests, but are more robust when the assumptions underlying the parametric test are not satisfied.</a:t>
            </a:r>
          </a:p>
          <a:p>
            <a:endParaRPr lang="en-US" sz="3000" dirty="0"/>
          </a:p>
        </p:txBody>
      </p:sp>
    </p:spTree>
    <p:extLst>
      <p:ext uri="{BB962C8B-B14F-4D97-AF65-F5344CB8AC3E}">
        <p14:creationId xmlns:p14="http://schemas.microsoft.com/office/powerpoint/2010/main" val="1984184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8FB3-332A-DB47-954F-D9F427C00BB6}"/>
              </a:ext>
            </a:extLst>
          </p:cNvPr>
          <p:cNvSpPr>
            <a:spLocks noGrp="1"/>
          </p:cNvSpPr>
          <p:nvPr>
            <p:ph type="title"/>
          </p:nvPr>
        </p:nvSpPr>
        <p:spPr/>
        <p:txBody>
          <a:bodyPr/>
          <a:lstStyle/>
          <a:p>
            <a:r>
              <a:rPr lang="en-US" dirty="0"/>
              <a:t>Summary</a:t>
            </a:r>
          </a:p>
        </p:txBody>
      </p:sp>
      <p:pic>
        <p:nvPicPr>
          <p:cNvPr id="5" name="Content Placeholder 4">
            <a:extLst>
              <a:ext uri="{FF2B5EF4-FFF2-40B4-BE49-F238E27FC236}">
                <a16:creationId xmlns:a16="http://schemas.microsoft.com/office/drawing/2014/main" id="{6942AB10-D2F0-9C49-B54B-0E01AB029911}"/>
              </a:ext>
            </a:extLst>
          </p:cNvPr>
          <p:cNvPicPr>
            <a:picLocks noGrp="1" noChangeAspect="1"/>
          </p:cNvPicPr>
          <p:nvPr>
            <p:ph idx="1"/>
          </p:nvPr>
        </p:nvPicPr>
        <p:blipFill>
          <a:blip r:embed="rId2"/>
          <a:stretch>
            <a:fillRect/>
          </a:stretch>
        </p:blipFill>
        <p:spPr>
          <a:xfrm>
            <a:off x="2743201" y="1905000"/>
            <a:ext cx="7959764" cy="4062929"/>
          </a:xfrm>
        </p:spPr>
      </p:pic>
    </p:spTree>
    <p:extLst>
      <p:ext uri="{BB962C8B-B14F-4D97-AF65-F5344CB8AC3E}">
        <p14:creationId xmlns:p14="http://schemas.microsoft.com/office/powerpoint/2010/main" val="2688568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AB97304-EB00-4542-859F-894CDE1267E7}"/>
              </a:ext>
            </a:extLst>
          </p:cNvPr>
          <p:cNvSpPr>
            <a:spLocks noGrp="1"/>
          </p:cNvSpPr>
          <p:nvPr>
            <p:ph type="title"/>
          </p:nvPr>
        </p:nvSpPr>
        <p:spPr/>
        <p:txBody>
          <a:bodyPr/>
          <a:lstStyle/>
          <a:p>
            <a:r>
              <a:rPr lang="en-US" dirty="0"/>
              <a:t>Summary</a:t>
            </a:r>
          </a:p>
        </p:txBody>
      </p:sp>
      <p:pic>
        <p:nvPicPr>
          <p:cNvPr id="7" name="Content Placeholder 6">
            <a:extLst>
              <a:ext uri="{FF2B5EF4-FFF2-40B4-BE49-F238E27FC236}">
                <a16:creationId xmlns:a16="http://schemas.microsoft.com/office/drawing/2014/main" id="{E899CEC3-5D4A-6741-A62E-79BDD0DF9A84}"/>
              </a:ext>
            </a:extLst>
          </p:cNvPr>
          <p:cNvPicPr>
            <a:picLocks noGrp="1" noChangeAspect="1"/>
          </p:cNvPicPr>
          <p:nvPr>
            <p:ph idx="1"/>
          </p:nvPr>
        </p:nvPicPr>
        <p:blipFill>
          <a:blip r:embed="rId2"/>
          <a:stretch>
            <a:fillRect/>
          </a:stretch>
        </p:blipFill>
        <p:spPr>
          <a:xfrm>
            <a:off x="2592925" y="1905000"/>
            <a:ext cx="8762306" cy="4128020"/>
          </a:xfrm>
        </p:spPr>
      </p:pic>
    </p:spTree>
    <p:extLst>
      <p:ext uri="{BB962C8B-B14F-4D97-AF65-F5344CB8AC3E}">
        <p14:creationId xmlns:p14="http://schemas.microsoft.com/office/powerpoint/2010/main" val="283081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4C605B-BA32-4549-99BF-6E4F0E5F5399}"/>
              </a:ext>
            </a:extLst>
          </p:cNvPr>
          <p:cNvPicPr>
            <a:picLocks noGrp="1" noChangeAspect="1"/>
          </p:cNvPicPr>
          <p:nvPr>
            <p:ph idx="1"/>
          </p:nvPr>
        </p:nvPicPr>
        <p:blipFill>
          <a:blip r:embed="rId2"/>
          <a:stretch>
            <a:fillRect/>
          </a:stretch>
        </p:blipFill>
        <p:spPr>
          <a:xfrm>
            <a:off x="2202736" y="1143000"/>
            <a:ext cx="9208595" cy="4889874"/>
          </a:xfrm>
        </p:spPr>
      </p:pic>
    </p:spTree>
    <p:extLst>
      <p:ext uri="{BB962C8B-B14F-4D97-AF65-F5344CB8AC3E}">
        <p14:creationId xmlns:p14="http://schemas.microsoft.com/office/powerpoint/2010/main" val="83635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6E30EF-40CC-9743-AF98-A2B8C391E6CD}"/>
              </a:ext>
            </a:extLst>
          </p:cNvPr>
          <p:cNvPicPr>
            <a:picLocks noGrp="1" noChangeAspect="1"/>
          </p:cNvPicPr>
          <p:nvPr>
            <p:ph idx="1"/>
          </p:nvPr>
        </p:nvPicPr>
        <p:blipFill>
          <a:blip r:embed="rId2"/>
          <a:stretch>
            <a:fillRect/>
          </a:stretch>
        </p:blipFill>
        <p:spPr>
          <a:xfrm>
            <a:off x="1269875" y="2286000"/>
            <a:ext cx="10572501" cy="3235300"/>
          </a:xfrm>
        </p:spPr>
      </p:pic>
    </p:spTree>
    <p:extLst>
      <p:ext uri="{BB962C8B-B14F-4D97-AF65-F5344CB8AC3E}">
        <p14:creationId xmlns:p14="http://schemas.microsoft.com/office/powerpoint/2010/main" val="99297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594C-612D-944E-95F3-73A6374D090A}"/>
              </a:ext>
            </a:extLst>
          </p:cNvPr>
          <p:cNvSpPr>
            <a:spLocks noGrp="1"/>
          </p:cNvSpPr>
          <p:nvPr>
            <p:ph type="title"/>
          </p:nvPr>
        </p:nvSpPr>
        <p:spPr/>
        <p:txBody>
          <a:bodyPr/>
          <a:lstStyle/>
          <a:p>
            <a:r>
              <a:rPr lang="en-US" dirty="0"/>
              <a:t>Classes of Measurements</a:t>
            </a:r>
          </a:p>
        </p:txBody>
      </p:sp>
      <p:pic>
        <p:nvPicPr>
          <p:cNvPr id="5" name="Content Placeholder 4">
            <a:extLst>
              <a:ext uri="{FF2B5EF4-FFF2-40B4-BE49-F238E27FC236}">
                <a16:creationId xmlns:a16="http://schemas.microsoft.com/office/drawing/2014/main" id="{41951E98-D843-3B4D-A83E-E75F85BD38AD}"/>
              </a:ext>
            </a:extLst>
          </p:cNvPr>
          <p:cNvPicPr>
            <a:picLocks noGrp="1" noChangeAspect="1"/>
          </p:cNvPicPr>
          <p:nvPr>
            <p:ph idx="1"/>
          </p:nvPr>
        </p:nvPicPr>
        <p:blipFill>
          <a:blip r:embed="rId2"/>
          <a:stretch>
            <a:fillRect/>
          </a:stretch>
        </p:blipFill>
        <p:spPr>
          <a:xfrm>
            <a:off x="1529789" y="1905000"/>
            <a:ext cx="9974823" cy="3626194"/>
          </a:xfrm>
        </p:spPr>
      </p:pic>
    </p:spTree>
    <p:extLst>
      <p:ext uri="{BB962C8B-B14F-4D97-AF65-F5344CB8AC3E}">
        <p14:creationId xmlns:p14="http://schemas.microsoft.com/office/powerpoint/2010/main" val="404986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AF60-AC5F-D74F-A1B7-4F05D7471FC9}"/>
              </a:ext>
            </a:extLst>
          </p:cNvPr>
          <p:cNvSpPr>
            <a:spLocks noGrp="1"/>
          </p:cNvSpPr>
          <p:nvPr>
            <p:ph type="title"/>
          </p:nvPr>
        </p:nvSpPr>
        <p:spPr/>
        <p:txBody>
          <a:bodyPr>
            <a:normAutofit/>
          </a:bodyPr>
          <a:lstStyle/>
          <a:p>
            <a:r>
              <a:rPr lang="en-US" sz="4000" dirty="0"/>
              <a:t>Interval Data</a:t>
            </a:r>
          </a:p>
        </p:txBody>
      </p:sp>
      <p:sp>
        <p:nvSpPr>
          <p:cNvPr id="3" name="Content Placeholder 2">
            <a:extLst>
              <a:ext uri="{FF2B5EF4-FFF2-40B4-BE49-F238E27FC236}">
                <a16:creationId xmlns:a16="http://schemas.microsoft.com/office/drawing/2014/main" id="{182A2DDB-0FFF-DE42-ACD4-AFB71D85480C}"/>
              </a:ext>
            </a:extLst>
          </p:cNvPr>
          <p:cNvSpPr>
            <a:spLocks noGrp="1"/>
          </p:cNvSpPr>
          <p:nvPr>
            <p:ph idx="1"/>
          </p:nvPr>
        </p:nvSpPr>
        <p:spPr/>
        <p:txBody>
          <a:bodyPr>
            <a:normAutofit/>
          </a:bodyPr>
          <a:lstStyle/>
          <a:p>
            <a:pPr marL="0" indent="0">
              <a:buNone/>
            </a:pPr>
            <a:r>
              <a:rPr lang="en-US" sz="3000" dirty="0"/>
              <a:t>– ordered, constant scale, but no zero</a:t>
            </a:r>
          </a:p>
          <a:p>
            <a:pPr marL="0" indent="0">
              <a:buNone/>
            </a:pPr>
            <a:r>
              <a:rPr lang="en-US" sz="3000" dirty="0"/>
              <a:t>– differences make sense, but ratios do not (e.g., 30°-20°=20°-10°, but 20° is not twice as hot as 10°)!</a:t>
            </a:r>
          </a:p>
          <a:p>
            <a:pPr marL="0" indent="0">
              <a:buNone/>
            </a:pPr>
            <a:r>
              <a:rPr lang="en-US" sz="3000" dirty="0"/>
              <a:t>– e.g., temperature (C,F), dates</a:t>
            </a:r>
          </a:p>
          <a:p>
            <a:endParaRPr lang="en-US" sz="3000" dirty="0"/>
          </a:p>
        </p:txBody>
      </p:sp>
    </p:spTree>
    <p:extLst>
      <p:ext uri="{BB962C8B-B14F-4D97-AF65-F5344CB8AC3E}">
        <p14:creationId xmlns:p14="http://schemas.microsoft.com/office/powerpoint/2010/main" val="333375331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{4CABD2C8-DE75-F242-8DEC-A17EBDE32DF8}tf10001069</Template>
  <TotalTime>535</TotalTime>
  <Words>1989</Words>
  <Application>Microsoft Macintosh PowerPoint</Application>
  <PresentationFormat>Widescreen</PresentationFormat>
  <Paragraphs>257</Paragraphs>
  <Slides>57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Cambria Math</vt:lpstr>
      <vt:lpstr>Century Gothic</vt:lpstr>
      <vt:lpstr>Helvetica</vt:lpstr>
      <vt:lpstr>Wingdings 3</vt:lpstr>
      <vt:lpstr>Wisp</vt:lpstr>
      <vt:lpstr>Non-parametric Statistics</vt:lpstr>
      <vt:lpstr>Slides/Code</vt:lpstr>
      <vt:lpstr>Overview</vt:lpstr>
      <vt:lpstr>PowerPoint Presentation</vt:lpstr>
      <vt:lpstr>PowerPoint Presentation</vt:lpstr>
      <vt:lpstr>PowerPoint Presentation</vt:lpstr>
      <vt:lpstr>PowerPoint Presentation</vt:lpstr>
      <vt:lpstr>Classes of Measurements</vt:lpstr>
      <vt:lpstr>Interval Data</vt:lpstr>
      <vt:lpstr>Ratio Data</vt:lpstr>
      <vt:lpstr>Ordinal Data</vt:lpstr>
      <vt:lpstr>Nominal Data</vt:lpstr>
      <vt:lpstr>PowerPoint Presentation</vt:lpstr>
      <vt:lpstr>Assumptions of Parametric Statistics</vt:lpstr>
      <vt:lpstr>Spearman Rank Correlation</vt:lpstr>
      <vt:lpstr>Example from last lecture…</vt:lpstr>
      <vt:lpstr>Critical Value</vt:lpstr>
      <vt:lpstr>Contingency Tables</vt:lpstr>
      <vt:lpstr>PowerPoint Presentation</vt:lpstr>
      <vt:lpstr>χ^2 Test</vt:lpstr>
      <vt:lpstr>χ^2 Distribution</vt:lpstr>
      <vt:lpstr>χ^2 Distribution</vt:lpstr>
      <vt:lpstr>Calculating the test-statistic</vt:lpstr>
      <vt:lpstr>Calculate  p-value</vt:lpstr>
      <vt:lpstr>Example</vt:lpstr>
      <vt:lpstr>Example</vt:lpstr>
      <vt:lpstr>PowerPoint Presentation</vt:lpstr>
      <vt:lpstr>Calculating Expected values</vt:lpstr>
      <vt:lpstr>Calculating Test Statistic (χ^2)</vt:lpstr>
      <vt:lpstr>Fisher’s Exact Test</vt:lpstr>
      <vt:lpstr>McNemar Test</vt:lpstr>
      <vt:lpstr>Paired Data</vt:lpstr>
      <vt:lpstr>Mann Whitney U Test</vt:lpstr>
      <vt:lpstr>Assumptions</vt:lpstr>
      <vt:lpstr>Alternative Hypotheses</vt:lpstr>
      <vt:lpstr>Example</vt:lpstr>
      <vt:lpstr>Rank Data</vt:lpstr>
      <vt:lpstr>Add ranks (per category)</vt:lpstr>
      <vt:lpstr>PowerPoint Presentation</vt:lpstr>
      <vt:lpstr>PowerPoint Presentation</vt:lpstr>
      <vt:lpstr>Wilcoxon Signed Rank Test </vt:lpstr>
      <vt:lpstr>PowerPoint Presentation</vt:lpstr>
      <vt:lpstr>Calculate test-statistic W</vt:lpstr>
      <vt:lpstr>PowerPoint Presentation</vt:lpstr>
      <vt:lpstr>Wilcoxon Signed Rank Test in R</vt:lpstr>
      <vt:lpstr>Sign Test</vt:lpstr>
      <vt:lpstr>Sign Test</vt:lpstr>
      <vt:lpstr>Example</vt:lpstr>
      <vt:lpstr>Results</vt:lpstr>
      <vt:lpstr>Nonparametric ANOVA</vt:lpstr>
      <vt:lpstr>Kruskal-Wallis Test</vt:lpstr>
      <vt:lpstr>PowerPoint Presentation</vt:lpstr>
      <vt:lpstr>R Example</vt:lpstr>
      <vt:lpstr>Summary</vt:lpstr>
      <vt:lpstr>Summary</vt:lpstr>
      <vt:lpstr>Summary</vt:lpstr>
      <vt:lpstr>Summary</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Statistics</dc:title>
  <dc:creator>Microsoft Office User</dc:creator>
  <cp:lastModifiedBy>Microsoft Office User</cp:lastModifiedBy>
  <cp:revision>52</cp:revision>
  <dcterms:created xsi:type="dcterms:W3CDTF">2018-05-23T14:22:51Z</dcterms:created>
  <dcterms:modified xsi:type="dcterms:W3CDTF">2018-05-31T23:37:46Z</dcterms:modified>
</cp:coreProperties>
</file>